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617" r:id="rId2"/>
    <p:sldId id="436" r:id="rId3"/>
    <p:sldId id="744" r:id="rId4"/>
    <p:sldId id="746" r:id="rId5"/>
    <p:sldId id="750" r:id="rId6"/>
    <p:sldId id="776" r:id="rId7"/>
    <p:sldId id="752" r:id="rId8"/>
    <p:sldId id="753" r:id="rId9"/>
    <p:sldId id="755" r:id="rId10"/>
    <p:sldId id="756" r:id="rId11"/>
    <p:sldId id="757" r:id="rId12"/>
    <p:sldId id="758" r:id="rId13"/>
    <p:sldId id="759" r:id="rId14"/>
    <p:sldId id="760" r:id="rId15"/>
    <p:sldId id="761" r:id="rId16"/>
    <p:sldId id="762" r:id="rId17"/>
    <p:sldId id="765" r:id="rId18"/>
    <p:sldId id="766" r:id="rId19"/>
    <p:sldId id="767" r:id="rId20"/>
    <p:sldId id="764" r:id="rId21"/>
    <p:sldId id="768" r:id="rId22"/>
    <p:sldId id="769" r:id="rId23"/>
    <p:sldId id="770" r:id="rId24"/>
    <p:sldId id="771" r:id="rId25"/>
    <p:sldId id="772" r:id="rId26"/>
    <p:sldId id="773" r:id="rId27"/>
    <p:sldId id="774" r:id="rId28"/>
    <p:sldId id="73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9">
          <p15:clr>
            <a:srgbClr val="A4A3A4"/>
          </p15:clr>
        </p15:guide>
        <p15:guide id="2" pos="2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139D1A"/>
    <a:srgbClr val="66FFFF"/>
    <a:srgbClr val="641E64"/>
    <a:srgbClr val="323C46"/>
    <a:srgbClr val="990000"/>
    <a:srgbClr val="0098DD"/>
    <a:srgbClr val="60C0DE"/>
    <a:srgbClr val="BBE4F1"/>
    <a:srgbClr val="33F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8" autoAdjust="0"/>
    <p:restoredTop sz="90987" autoAdjust="0"/>
  </p:normalViewPr>
  <p:slideViewPr>
    <p:cSldViewPr snapToGrid="0" showGuides="1">
      <p:cViewPr varScale="1">
        <p:scale>
          <a:sx n="66" d="100"/>
          <a:sy n="66" d="100"/>
        </p:scale>
        <p:origin x="900" y="72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-2454" y="-78"/>
      </p:cViewPr>
      <p:guideLst>
        <p:guide orient="horz" pos="2889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23819-DFAD-4001-81D5-0A392E406B24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4B9C-AF97-498B-83A2-2D78AE8753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F7C4A-FBFD-4612-829C-68739759EDFF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1552F-1DFF-4169-B5E8-B55E04DA85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828675" y="649762"/>
            <a:ext cx="10591210" cy="5497104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幻灯片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531220" y="460852"/>
            <a:ext cx="11201744" cy="605011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456544" y="382719"/>
            <a:ext cx="11353538" cy="6194351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5400000">
            <a:off x="425002" y="5758252"/>
            <a:ext cx="849384" cy="746357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6200000">
            <a:off x="10958683" y="397444"/>
            <a:ext cx="817513" cy="81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828675" y="637121"/>
            <a:ext cx="10635231" cy="55097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1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solidFill>
            <a:srgbClr val="2F55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284515" y="990668"/>
            <a:ext cx="9622972" cy="4876665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1286327" y="990667"/>
            <a:ext cx="9622972" cy="4876665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16200000">
            <a:off x="9849080" y="856071"/>
            <a:ext cx="1175657" cy="117565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67263" y="4826272"/>
            <a:ext cx="1175657" cy="11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B6EF-FC30-4349-906C-206F15F3A6FC}" type="datetimeFigureOut">
              <a:rPr lang="zh-CN" altLang="en-US" smtClean="0"/>
              <a:pPr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8"/>
          <p:cNvGrpSpPr/>
          <p:nvPr/>
        </p:nvGrpSpPr>
        <p:grpSpPr>
          <a:xfrm>
            <a:off x="4038530" y="2799135"/>
            <a:ext cx="4339651" cy="1339727"/>
            <a:chOff x="3069678" y="1134210"/>
            <a:chExt cx="6359324" cy="3310818"/>
          </a:xfrm>
        </p:grpSpPr>
        <p:sp>
          <p:nvSpPr>
            <p:cNvPr id="60" name="文本框 59"/>
            <p:cNvSpPr txBox="1"/>
            <p:nvPr/>
          </p:nvSpPr>
          <p:spPr>
            <a:xfrm>
              <a:off x="3069678" y="1134210"/>
              <a:ext cx="6359324" cy="1353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 smtClean="0"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椭圆又如何？</a:t>
              </a:r>
              <a:endParaRPr lang="zh-CN" altLang="en-US" sz="5400" b="1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536483" y="3858707"/>
              <a:ext cx="5119030" cy="58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华中科技大学软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件学院   万琳</a:t>
              </a:r>
            </a:p>
          </p:txBody>
        </p:sp>
      </p:grpSp>
      <p:sp>
        <p:nvSpPr>
          <p:cNvPr id="103" name="矩形 102"/>
          <p:cNvSpPr/>
          <p:nvPr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第一象限椭圆弧上半部分：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3520064" y="2649752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373052" y="3738067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726314" y="2666262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373253" y="2983763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3416996" y="2872611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2616414" y="2859108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3407350" y="3603746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715490" y="2493678"/>
            <a:ext cx="1576072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467757" y="3868991"/>
            <a:ext cx="1787670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322728" y="3056023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74" name="直接连接符 73"/>
          <p:cNvCxnSpPr/>
          <p:nvPr/>
        </p:nvCxnSpPr>
        <p:spPr>
          <a:xfrm flipV="1">
            <a:off x="3394991" y="3372791"/>
            <a:ext cx="2533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3621377" y="3036571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104"/>
          <p:cNvGrpSpPr/>
          <p:nvPr/>
        </p:nvGrpSpPr>
        <p:grpSpPr>
          <a:xfrm>
            <a:off x="5799911" y="3212123"/>
            <a:ext cx="1569660" cy="829806"/>
            <a:chOff x="6795333" y="4450614"/>
            <a:chExt cx="1569660" cy="829806"/>
          </a:xfrm>
        </p:grpSpPr>
        <p:sp>
          <p:nvSpPr>
            <p:cNvPr id="63" name="矩形 62"/>
            <p:cNvSpPr/>
            <p:nvPr/>
          </p:nvSpPr>
          <p:spPr>
            <a:xfrm>
              <a:off x="6795333" y="445061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构造判别式：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6806565" y="4911088"/>
              <a:ext cx="14494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d1=F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103"/>
          <p:cNvGrpSpPr/>
          <p:nvPr/>
        </p:nvGrpSpPr>
        <p:grpSpPr>
          <a:xfrm>
            <a:off x="5796315" y="2133167"/>
            <a:ext cx="3185487" cy="855467"/>
            <a:chOff x="6791737" y="3371658"/>
            <a:chExt cx="3185487" cy="855467"/>
          </a:xfrm>
        </p:grpSpPr>
        <p:sp>
          <p:nvSpPr>
            <p:cNvPr id="101" name="矩形 100"/>
            <p:cNvSpPr/>
            <p:nvPr/>
          </p:nvSpPr>
          <p:spPr>
            <a:xfrm>
              <a:off x="6791737" y="3371658"/>
              <a:ext cx="3185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中点坐标带入椭圆隐式方程：</a:t>
              </a:r>
              <a:endParaRPr lang="zh-CN" altLang="en-US" dirty="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6839589" y="3857793"/>
              <a:ext cx="2688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F(x,y)=b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x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+a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y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-a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3" name="弧形 52"/>
          <p:cNvSpPr/>
          <p:nvPr/>
        </p:nvSpPr>
        <p:spPr>
          <a:xfrm>
            <a:off x="-588382" y="3067290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514650" y="3360081"/>
            <a:ext cx="1422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d1&lt;0  </a:t>
            </a:r>
            <a:r>
              <a:rPr lang="zh-CN" altLang="en-US" b="1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b="1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endParaRPr lang="zh-CN" altLang="en-US" b="1" baseline="-250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524240" y="3720827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d1=0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endParaRPr lang="zh-CN" altLang="en-US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491827" y="4068068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d1&gt;0  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b="1" baseline="-25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左大括号 77"/>
          <p:cNvSpPr/>
          <p:nvPr/>
        </p:nvSpPr>
        <p:spPr>
          <a:xfrm>
            <a:off x="7222603" y="3507129"/>
            <a:ext cx="347240" cy="74078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弧形 78"/>
          <p:cNvSpPr/>
          <p:nvPr/>
        </p:nvSpPr>
        <p:spPr>
          <a:xfrm>
            <a:off x="-1199912" y="3136740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 w="19050">
            <a:solidFill>
              <a:srgbClr val="139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弧形 79"/>
          <p:cNvSpPr/>
          <p:nvPr/>
        </p:nvSpPr>
        <p:spPr>
          <a:xfrm>
            <a:off x="-1070662" y="3044140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953850" y="213316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基本判别方法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70" grpId="0" animBg="1"/>
      <p:bldP spid="71" grpId="0" animBg="1"/>
      <p:bldP spid="71" grpId="1" animBg="1"/>
      <p:bldP spid="72" grpId="0" animBg="1"/>
      <p:bldP spid="53" grpId="0" animBg="1"/>
      <p:bldP spid="54" grpId="0"/>
      <p:bldP spid="55" grpId="0"/>
      <p:bldP spid="76" grpId="0"/>
      <p:bldP spid="79" grpId="0" animBg="1"/>
      <p:bldP spid="8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第一象限椭圆弧上半部分：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53850" y="2133164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误差项递推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134236" y="2605251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539251" y="3378957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92239" y="4467272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745501" y="3395467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392440" y="3712968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3436183" y="3601816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635601" y="3588313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371019" y="5221555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328259" y="3369312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3426537" y="4332951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81024" y="3049263"/>
            <a:ext cx="1823085" cy="337185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584119" y="4737092"/>
            <a:ext cx="1787670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341915" y="3785228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3414178" y="4101996"/>
            <a:ext cx="2533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65873" y="4228762"/>
            <a:ext cx="1848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旧的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6819" y="2125802"/>
            <a:ext cx="2576346" cy="636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第一种情况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d1≤0 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endParaRPr lang="zh-CN" altLang="en-US" b="1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505630" y="3601817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236783" y="3592166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227137" y="4323301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85730" y="3340559"/>
            <a:ext cx="1576072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+2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507452" y="4553826"/>
            <a:ext cx="1787669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+2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2415148" y="4109013"/>
            <a:ext cx="1169043" cy="18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4214760" y="4103925"/>
            <a:ext cx="2533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4499019" y="3790855"/>
            <a:ext cx="1848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+2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345267" y="3572646"/>
            <a:ext cx="551625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d1=F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333702" y="4139801"/>
            <a:ext cx="5516254" cy="636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旧的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d1=F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（旧的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endParaRPr lang="zh-CN" altLang="en-US" baseline="30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454696" y="4963532"/>
            <a:ext cx="4957942" cy="590931"/>
            <a:chOff x="6454696" y="4963532"/>
            <a:chExt cx="4957942" cy="590931"/>
          </a:xfrm>
        </p:grpSpPr>
        <p:sp>
          <p:nvSpPr>
            <p:cNvPr id="62" name="矩形 61"/>
            <p:cNvSpPr/>
            <p:nvPr/>
          </p:nvSpPr>
          <p:spPr>
            <a:xfrm>
              <a:off x="7295551" y="4963532"/>
              <a:ext cx="4117087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 algn="just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zh-CN" altLang="en-US" dirty="0" smtClean="0">
                  <a:latin typeface="Calibri"/>
                  <a:ea typeface="微软雅黑" panose="020B0503020204020204" pitchFamily="34" charset="-122"/>
                  <a:cs typeface="微软雅黑" panose="020B0503020204020204" pitchFamily="34" charset="-122"/>
                </a:rPr>
                <a:t>∆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d1=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新的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d1-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旧的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d1=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 b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</a:t>
              </a:r>
              <a:r>
                <a:rPr lang="en-US" altLang="zh-CN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+3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）</a:t>
              </a:r>
              <a:endParaRPr lang="zh-CN" altLang="en-US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7" name="右箭头 76"/>
            <p:cNvSpPr/>
            <p:nvPr/>
          </p:nvSpPr>
          <p:spPr>
            <a:xfrm>
              <a:off x="6454696" y="4977130"/>
              <a:ext cx="756330" cy="324092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 83"/>
          <p:cNvSpPr/>
          <p:nvPr/>
        </p:nvSpPr>
        <p:spPr>
          <a:xfrm>
            <a:off x="6341876" y="2943400"/>
            <a:ext cx="384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隐式方程：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F(x,y)=b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+a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-a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4431072" y="4074289"/>
            <a:ext cx="638639" cy="25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8" grpId="0"/>
      <p:bldP spid="59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第一象限椭圆弧上半部分：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53850" y="2133164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误差项递推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134236" y="2605251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539251" y="3378957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92239" y="4467272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745501" y="3395467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392440" y="3712968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3436183" y="3601816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635601" y="3588313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371019" y="5221555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328259" y="3369312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3426537" y="4332951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81024" y="3049263"/>
            <a:ext cx="1823085" cy="337185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341044" y="4679217"/>
            <a:ext cx="1787670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341915" y="3785228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3414178" y="4101996"/>
            <a:ext cx="2533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50123" y="4286637"/>
            <a:ext cx="1848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旧的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293948" y="2125802"/>
            <a:ext cx="2678938" cy="636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第二种情况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d1&gt;0 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endParaRPr lang="zh-CN" altLang="en-US" b="1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505630" y="4331042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236783" y="4344541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227137" y="5075676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465785" y="4092934"/>
            <a:ext cx="1784463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+2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507452" y="5306201"/>
            <a:ext cx="1787669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+2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2415148" y="4109013"/>
            <a:ext cx="1169043" cy="18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4214760" y="4856300"/>
            <a:ext cx="2533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4522168" y="4554804"/>
            <a:ext cx="1848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+2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345267" y="3572646"/>
            <a:ext cx="551625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d1=F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333702" y="4139801"/>
            <a:ext cx="5516254" cy="636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旧的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d1=F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（旧的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endParaRPr lang="zh-CN" altLang="en-US" baseline="30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512571" y="4896107"/>
            <a:ext cx="4784321" cy="728723"/>
            <a:chOff x="6512571" y="4896107"/>
            <a:chExt cx="4784321" cy="728723"/>
          </a:xfrm>
        </p:grpSpPr>
        <p:sp>
          <p:nvSpPr>
            <p:cNvPr id="62" name="矩形 61"/>
            <p:cNvSpPr/>
            <p:nvPr/>
          </p:nvSpPr>
          <p:spPr>
            <a:xfrm>
              <a:off x="7444542" y="4905659"/>
              <a:ext cx="3852350" cy="719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 algn="just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zh-CN" altLang="en-US" dirty="0" smtClean="0">
                  <a:latin typeface="Calibri"/>
                  <a:ea typeface="微软雅黑" panose="020B0503020204020204" pitchFamily="34" charset="-122"/>
                  <a:cs typeface="微软雅黑" panose="020B0503020204020204" pitchFamily="34" charset="-122"/>
                </a:rPr>
                <a:t>∆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d1 =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新的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d1-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旧的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d1 </a:t>
              </a:r>
            </a:p>
            <a:p>
              <a:pPr marL="228600" lvl="0" indent="-228600" algn="just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  =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 b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</a:t>
              </a:r>
              <a:r>
                <a:rPr lang="en-US" altLang="zh-CN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+3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）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 a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-2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y</a:t>
              </a:r>
              <a:r>
                <a:rPr lang="en-US" altLang="zh-CN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+2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）</a:t>
              </a:r>
              <a:endParaRPr lang="zh-CN" altLang="en-US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7" name="右箭头 76"/>
            <p:cNvSpPr/>
            <p:nvPr/>
          </p:nvSpPr>
          <p:spPr>
            <a:xfrm>
              <a:off x="6512571" y="4896107"/>
              <a:ext cx="744755" cy="324092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 83"/>
          <p:cNvSpPr/>
          <p:nvPr/>
        </p:nvSpPr>
        <p:spPr>
          <a:xfrm>
            <a:off x="6341876" y="2943400"/>
            <a:ext cx="384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隐式方程：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F(x,y)=b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+a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-a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4269027" y="4780344"/>
            <a:ext cx="939581" cy="71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8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第一象限椭圆弧上半部分：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53850" y="2133164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误差项初值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134236" y="2605251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4318716" y="2962268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171704" y="4050583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524966" y="2978778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171905" y="3296279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4215648" y="3185127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415066" y="3171624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3150484" y="4804866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107724" y="2964180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椭圆 65"/>
          <p:cNvSpPr/>
          <p:nvPr/>
        </p:nvSpPr>
        <p:spPr>
          <a:xfrm>
            <a:off x="4206002" y="3916262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4193643" y="3685307"/>
            <a:ext cx="2533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1948892" y="3788926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M(1,b-0.5)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V="1">
            <a:off x="3194613" y="3692324"/>
            <a:ext cx="1169043" cy="18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531203" y="2957474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0,b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257431" y="2832082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1,b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304388" y="4130376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1,b-1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334315" y="3584220"/>
            <a:ext cx="2629246" cy="1096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d1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=b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+a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(b-0.5)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= b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+a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(-b+0.25)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341876" y="2943400"/>
            <a:ext cx="384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隐式方程：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F(x,y)=b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+a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-a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  <p:bldP spid="66" grpId="0" animBg="1"/>
      <p:bldP spid="68" grpId="0"/>
      <p:bldP spid="70" grpId="0"/>
      <p:bldP spid="71" grpId="0"/>
      <p:bldP spid="72" grpId="0"/>
      <p:bldP spid="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第一象限椭圆弧下半部分：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2314940" y="2913727"/>
            <a:ext cx="78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191" name="直接箭头连接符 190"/>
          <p:cNvCxnSpPr/>
          <p:nvPr/>
        </p:nvCxnSpPr>
        <p:spPr>
          <a:xfrm flipV="1">
            <a:off x="2755876" y="5724477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rot="16200000" flipV="1">
            <a:off x="1453568" y="4436392"/>
            <a:ext cx="259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 206"/>
          <p:cNvSpPr/>
          <p:nvPr/>
        </p:nvSpPr>
        <p:spPr>
          <a:xfrm>
            <a:off x="6597576" y="5716363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629389" y="5718288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7" name="弧形 16"/>
          <p:cNvSpPr/>
          <p:nvPr/>
        </p:nvSpPr>
        <p:spPr>
          <a:xfrm>
            <a:off x="-183269" y="3889090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5000261" y="4467827"/>
            <a:ext cx="540000" cy="5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 flipH="1" flipV="1">
            <a:off x="5287261" y="4027988"/>
            <a:ext cx="720000" cy="72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10800000" flipV="1">
            <a:off x="2777923" y="4745618"/>
            <a:ext cx="2511706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03584" y="44596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00933" y="51445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8"/>
          <p:cNvGrpSpPr/>
          <p:nvPr/>
        </p:nvGrpSpPr>
        <p:grpSpPr>
          <a:xfrm>
            <a:off x="3252486" y="3684612"/>
            <a:ext cx="806500" cy="646245"/>
            <a:chOff x="5116011" y="3869808"/>
            <a:chExt cx="806500" cy="646245"/>
          </a:xfrm>
        </p:grpSpPr>
        <p:sp>
          <p:nvSpPr>
            <p:cNvPr id="31" name="椭圆 30"/>
            <p:cNvSpPr/>
            <p:nvPr/>
          </p:nvSpPr>
          <p:spPr>
            <a:xfrm>
              <a:off x="5547501" y="3954141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549431" y="4222288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271637" y="3956067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/>
            <p:cNvCxnSpPr/>
            <p:nvPr/>
          </p:nvCxnSpPr>
          <p:spPr>
            <a:xfrm flipV="1">
              <a:off x="5116011" y="402799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5117936" y="429614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5023412" y="41861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5303137" y="41996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5536554" y="418232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5737780" y="3996689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4" name="组合 87"/>
          <p:cNvGrpSpPr/>
          <p:nvPr/>
        </p:nvGrpSpPr>
        <p:grpSpPr>
          <a:xfrm>
            <a:off x="5337858" y="4994480"/>
            <a:ext cx="721925" cy="646245"/>
            <a:chOff x="5337858" y="4994480"/>
            <a:chExt cx="721925" cy="646245"/>
          </a:xfrm>
        </p:grpSpPr>
        <p:sp>
          <p:nvSpPr>
            <p:cNvPr id="50" name="椭圆 49"/>
            <p:cNvSpPr/>
            <p:nvPr/>
          </p:nvSpPr>
          <p:spPr>
            <a:xfrm>
              <a:off x="5491548" y="5345038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771278" y="5346960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493484" y="5080739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 flipV="1">
              <a:off x="5337858" y="5152663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5339783" y="5420813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rot="5400000">
              <a:off x="5245259" y="5310853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5400000">
              <a:off x="5524984" y="5324353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5712102" y="5318572"/>
              <a:ext cx="0" cy="18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接连接符 63"/>
          <p:cNvCxnSpPr/>
          <p:nvPr/>
        </p:nvCxnSpPr>
        <p:spPr>
          <a:xfrm>
            <a:off x="7571203" y="1608030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424191" y="2696345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77453" y="1624540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424392" y="1942041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6657907" y="2560094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667553" y="1817386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7458489" y="2562024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137408" y="2690447"/>
            <a:ext cx="1463863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536529" y="2827269"/>
            <a:ext cx="1752403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373867" y="2014301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74" name="直接连接符 73"/>
          <p:cNvCxnSpPr/>
          <p:nvPr/>
        </p:nvCxnSpPr>
        <p:spPr>
          <a:xfrm flipV="1">
            <a:off x="7191487" y="2574138"/>
            <a:ext cx="0" cy="25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7116931" y="2168469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+0.5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104"/>
          <p:cNvGrpSpPr/>
          <p:nvPr/>
        </p:nvGrpSpPr>
        <p:grpSpPr>
          <a:xfrm>
            <a:off x="6795333" y="4450614"/>
            <a:ext cx="1569660" cy="829806"/>
            <a:chOff x="6795333" y="4450614"/>
            <a:chExt cx="1569660" cy="829806"/>
          </a:xfrm>
        </p:grpSpPr>
        <p:sp>
          <p:nvSpPr>
            <p:cNvPr id="63" name="矩形 62"/>
            <p:cNvSpPr/>
            <p:nvPr/>
          </p:nvSpPr>
          <p:spPr>
            <a:xfrm>
              <a:off x="6795333" y="445061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构造判别式：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6806565" y="4911088"/>
              <a:ext cx="14494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d2=F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103"/>
          <p:cNvGrpSpPr/>
          <p:nvPr/>
        </p:nvGrpSpPr>
        <p:grpSpPr>
          <a:xfrm>
            <a:off x="6791737" y="3371658"/>
            <a:ext cx="3185487" cy="855467"/>
            <a:chOff x="6791737" y="3371658"/>
            <a:chExt cx="3185487" cy="855467"/>
          </a:xfrm>
        </p:grpSpPr>
        <p:sp>
          <p:nvSpPr>
            <p:cNvPr id="101" name="矩形 100"/>
            <p:cNvSpPr/>
            <p:nvPr/>
          </p:nvSpPr>
          <p:spPr>
            <a:xfrm>
              <a:off x="6791737" y="3371658"/>
              <a:ext cx="3185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中点坐标带入椭圆隐式方程：</a:t>
              </a:r>
              <a:endParaRPr lang="zh-CN" altLang="en-US" dirty="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6839589" y="3857793"/>
              <a:ext cx="2688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F(x,y)=b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x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+a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y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-a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7" name="矩形 106"/>
          <p:cNvSpPr/>
          <p:nvPr/>
        </p:nvSpPr>
        <p:spPr>
          <a:xfrm>
            <a:off x="1953850" y="213316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基本判别方法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7095281" y="2106593"/>
            <a:ext cx="1886673" cy="46298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第一象限椭圆弧下半部分：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3520064" y="2649752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373052" y="3738067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726314" y="2666262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373253" y="2983763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2608473" y="3604131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2616414" y="2859108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3407350" y="3603746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95773" y="3831589"/>
            <a:ext cx="1463862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322728" y="3056023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5" name="矩形 74"/>
          <p:cNvSpPr/>
          <p:nvPr/>
        </p:nvSpPr>
        <p:spPr>
          <a:xfrm>
            <a:off x="3563626" y="3026947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104"/>
          <p:cNvGrpSpPr/>
          <p:nvPr/>
        </p:nvGrpSpPr>
        <p:grpSpPr>
          <a:xfrm>
            <a:off x="5799911" y="3212123"/>
            <a:ext cx="1569660" cy="829806"/>
            <a:chOff x="6795333" y="4450614"/>
            <a:chExt cx="1569660" cy="829806"/>
          </a:xfrm>
        </p:grpSpPr>
        <p:sp>
          <p:nvSpPr>
            <p:cNvPr id="63" name="矩形 62"/>
            <p:cNvSpPr/>
            <p:nvPr/>
          </p:nvSpPr>
          <p:spPr>
            <a:xfrm>
              <a:off x="6795333" y="445061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构造判别式：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6806565" y="4911088"/>
              <a:ext cx="14494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d2=F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103"/>
          <p:cNvGrpSpPr/>
          <p:nvPr/>
        </p:nvGrpSpPr>
        <p:grpSpPr>
          <a:xfrm>
            <a:off x="5796315" y="2133167"/>
            <a:ext cx="3185487" cy="855467"/>
            <a:chOff x="6791737" y="3371658"/>
            <a:chExt cx="3185487" cy="855467"/>
          </a:xfrm>
        </p:grpSpPr>
        <p:sp>
          <p:nvSpPr>
            <p:cNvPr id="101" name="矩形 100"/>
            <p:cNvSpPr/>
            <p:nvPr/>
          </p:nvSpPr>
          <p:spPr>
            <a:xfrm>
              <a:off x="6791737" y="3371658"/>
              <a:ext cx="3185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中点坐标带入椭圆隐式方程：</a:t>
              </a:r>
              <a:endParaRPr lang="zh-CN" altLang="en-US" dirty="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6839589" y="3857793"/>
              <a:ext cx="2688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F(x,y)=b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x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+a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y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-a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3" name="弧形 52"/>
          <p:cNvSpPr/>
          <p:nvPr/>
        </p:nvSpPr>
        <p:spPr>
          <a:xfrm>
            <a:off x="-2513428" y="2826663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541902" y="3360081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d2&gt;0  </a:t>
            </a:r>
            <a:r>
              <a:rPr lang="zh-CN" altLang="en-US" b="1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b="1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b="1" baseline="-250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541873" y="3720827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d2=0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510261" y="4068068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d2&lt;0  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="1" baseline="-25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b="1" baseline="-25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左大括号 77"/>
          <p:cNvSpPr/>
          <p:nvPr/>
        </p:nvSpPr>
        <p:spPr>
          <a:xfrm>
            <a:off x="7222603" y="3507129"/>
            <a:ext cx="347240" cy="74078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弧形 78"/>
          <p:cNvSpPr/>
          <p:nvPr/>
        </p:nvSpPr>
        <p:spPr>
          <a:xfrm>
            <a:off x="-2056559" y="2944235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 w="19050">
            <a:solidFill>
              <a:srgbClr val="139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弧形 79"/>
          <p:cNvSpPr/>
          <p:nvPr/>
        </p:nvSpPr>
        <p:spPr>
          <a:xfrm>
            <a:off x="-2321941" y="2855665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953850" y="213316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基本判别方法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3120002" y="3604042"/>
            <a:ext cx="0" cy="25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3485390" y="3868991"/>
            <a:ext cx="1752403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3213801" y="3275635"/>
            <a:ext cx="490098" cy="358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0" grpId="1" animBg="1"/>
      <p:bldP spid="71" grpId="0" animBg="1"/>
      <p:bldP spid="53" grpId="0" animBg="1"/>
      <p:bldP spid="54" grpId="0"/>
      <p:bldP spid="55" grpId="0"/>
      <p:bldP spid="76" grpId="0"/>
      <p:bldP spid="79" grpId="0" animBg="1"/>
      <p:bldP spid="80" grpId="0" animBg="1"/>
      <p:bldP spid="72" grpId="0" animBg="1"/>
      <p:bldP spid="7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第一象限椭圆弧下半部分：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53850" y="2133164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误差项递推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134236" y="2605251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539251" y="3378957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92239" y="4467272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745501" y="3395467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392440" y="3712968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2637531" y="4331021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635601" y="3588313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371019" y="5221555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328259" y="3369312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3426537" y="4332951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24433" y="4623420"/>
            <a:ext cx="1463862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643479" y="4551897"/>
            <a:ext cx="1752403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341915" y="3785228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5" name="矩形 44"/>
          <p:cNvSpPr/>
          <p:nvPr/>
        </p:nvSpPr>
        <p:spPr>
          <a:xfrm>
            <a:off x="2807848" y="3071295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旧的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+0.5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34377" y="2125802"/>
            <a:ext cx="2621230" cy="636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第一种情况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d2&gt;0 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endParaRPr lang="zh-CN" altLang="en-US" b="1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718552" y="4342597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639477" y="5108450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3428484" y="5098805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49511" y="5354554"/>
            <a:ext cx="1463863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656982" y="5317755"/>
            <a:ext cx="1752403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rot="5400000" flipH="1" flipV="1">
            <a:off x="2876310" y="3813861"/>
            <a:ext cx="821802" cy="208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393088" y="6036343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+0.5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249889" y="3572646"/>
            <a:ext cx="570701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d2=F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238324" y="4139801"/>
            <a:ext cx="5707012" cy="636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旧的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d2=F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（旧的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endParaRPr lang="zh-CN" altLang="en-US" baseline="30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6304196" y="4953981"/>
            <a:ext cx="3545860" cy="728722"/>
            <a:chOff x="6304196" y="4953981"/>
            <a:chExt cx="3545860" cy="728722"/>
          </a:xfrm>
        </p:grpSpPr>
        <p:sp>
          <p:nvSpPr>
            <p:cNvPr id="62" name="矩形 61"/>
            <p:cNvSpPr/>
            <p:nvPr/>
          </p:nvSpPr>
          <p:spPr>
            <a:xfrm>
              <a:off x="7193829" y="4963532"/>
              <a:ext cx="2656227" cy="719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 algn="just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zh-CN" altLang="en-US" dirty="0" smtClean="0">
                  <a:latin typeface="Calibri"/>
                  <a:ea typeface="微软雅黑" panose="020B0503020204020204" pitchFamily="34" charset="-122"/>
                  <a:cs typeface="微软雅黑" panose="020B0503020204020204" pitchFamily="34" charset="-122"/>
                </a:rPr>
                <a:t>∆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d2=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新的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d2-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旧的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d2</a:t>
              </a:r>
            </a:p>
            <a:p>
              <a:pPr marL="228600" lvl="0" indent="-228600" algn="just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 = a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-2y</a:t>
              </a:r>
              <a:r>
                <a:rPr lang="en-US" altLang="zh-CN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+3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）</a:t>
              </a:r>
              <a:endParaRPr lang="zh-CN" altLang="en-US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7" name="右箭头 76"/>
            <p:cNvSpPr/>
            <p:nvPr/>
          </p:nvSpPr>
          <p:spPr>
            <a:xfrm>
              <a:off x="6304196" y="4953981"/>
              <a:ext cx="860533" cy="324092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 83"/>
          <p:cNvSpPr/>
          <p:nvPr/>
        </p:nvSpPr>
        <p:spPr>
          <a:xfrm>
            <a:off x="6341876" y="2943400"/>
            <a:ext cx="384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隐式方程：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F(x,y)=b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+a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-a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3143152" y="4344822"/>
            <a:ext cx="0" cy="25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133506" y="5122255"/>
            <a:ext cx="0" cy="25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5400000" flipH="1" flipV="1">
            <a:off x="2804881" y="5723631"/>
            <a:ext cx="603815" cy="83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8" grpId="0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第一象限椭圆弧下半部分：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53850" y="2133164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误差项递推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134236" y="2605251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539251" y="3378957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92239" y="4467272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745501" y="3395467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392440" y="3712968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2637531" y="4331021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635601" y="3588313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371019" y="5221555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328259" y="3369312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3426537" y="4332951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24433" y="4623420"/>
            <a:ext cx="1463862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643479" y="4551897"/>
            <a:ext cx="1752403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341915" y="3785228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5" name="矩形 44"/>
          <p:cNvSpPr/>
          <p:nvPr/>
        </p:nvSpPr>
        <p:spPr>
          <a:xfrm>
            <a:off x="2807848" y="3071295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旧的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+0.5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73650" y="2125802"/>
            <a:ext cx="2542684" cy="636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第二种情况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d2≤0 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endParaRPr lang="zh-CN" altLang="en-US" b="1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505652" y="4342597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438152" y="5108450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227159" y="5098805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711931" y="5354554"/>
            <a:ext cx="1736374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455657" y="5317755"/>
            <a:ext cx="1752403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+2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rot="5400000" flipH="1" flipV="1">
            <a:off x="2876310" y="3813861"/>
            <a:ext cx="821802" cy="208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3191763" y="6036343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+1.5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249889" y="3572646"/>
            <a:ext cx="570701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d2=F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238324" y="4139801"/>
            <a:ext cx="5707012" cy="636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旧的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d2=F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（旧的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 </a:t>
            </a:r>
            <a:endParaRPr lang="zh-CN" altLang="en-US" baseline="30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341876" y="2943400"/>
            <a:ext cx="384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隐式方程：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F(x,y)=b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+a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-a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3143152" y="4344822"/>
            <a:ext cx="0" cy="25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932181" y="5122255"/>
            <a:ext cx="0" cy="25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5400000" flipH="1" flipV="1">
            <a:off x="3603556" y="5723631"/>
            <a:ext cx="603815" cy="83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6304196" y="4953981"/>
            <a:ext cx="5305212" cy="728722"/>
            <a:chOff x="6304196" y="4953981"/>
            <a:chExt cx="5305212" cy="728722"/>
          </a:xfrm>
        </p:grpSpPr>
        <p:sp>
          <p:nvSpPr>
            <p:cNvPr id="55" name="矩形 54"/>
            <p:cNvSpPr/>
            <p:nvPr/>
          </p:nvSpPr>
          <p:spPr>
            <a:xfrm>
              <a:off x="7193829" y="4963532"/>
              <a:ext cx="4415579" cy="719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 algn="just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zh-CN" altLang="en-US" dirty="0" smtClean="0">
                  <a:latin typeface="Calibri"/>
                  <a:ea typeface="微软雅黑" panose="020B0503020204020204" pitchFamily="34" charset="-122"/>
                  <a:cs typeface="微软雅黑" panose="020B0503020204020204" pitchFamily="34" charset="-122"/>
                </a:rPr>
                <a:t>∆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d2=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新的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d2-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旧的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d2</a:t>
              </a:r>
            </a:p>
            <a:p>
              <a:pPr marL="228600" lvl="0" indent="-228600" algn="just">
                <a:lnSpc>
                  <a:spcPct val="90000"/>
                </a:lnSpc>
                <a:spcBef>
                  <a:spcPts val="1000"/>
                </a:spcBef>
                <a:defRPr/>
              </a:pP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 = b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2x</a:t>
              </a:r>
              <a:r>
                <a:rPr lang="en-US" altLang="zh-CN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+2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） 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-2y</a:t>
              </a:r>
              <a:r>
                <a:rPr lang="en-US" altLang="zh-CN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+3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）</a:t>
              </a:r>
              <a:endParaRPr lang="zh-CN" altLang="en-US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7" name="右箭头 56"/>
            <p:cNvSpPr/>
            <p:nvPr/>
          </p:nvSpPr>
          <p:spPr>
            <a:xfrm>
              <a:off x="6304196" y="4953981"/>
              <a:ext cx="860533" cy="324092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8" grpId="0"/>
      <p:bldP spid="59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两个要注意的问题：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53850" y="2133164"/>
            <a:ext cx="406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判断上半部分是否转如到下半部分？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78465" y="2855848"/>
            <a:ext cx="78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4619401" y="5666598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16200000" flipV="1">
            <a:off x="3317093" y="4378513"/>
            <a:ext cx="259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8356928" y="5646907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6863786" y="4409948"/>
            <a:ext cx="540000" cy="5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 flipH="1" flipV="1">
            <a:off x="7150786" y="3970109"/>
            <a:ext cx="720000" cy="72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10800000" flipV="1">
            <a:off x="4641448" y="4687739"/>
            <a:ext cx="2511706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067109" y="44017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064458" y="50866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组合 72"/>
          <p:cNvGrpSpPr/>
          <p:nvPr/>
        </p:nvGrpSpPr>
        <p:grpSpPr>
          <a:xfrm>
            <a:off x="5116011" y="3626733"/>
            <a:ext cx="1037267" cy="646245"/>
            <a:chOff x="5116011" y="3869808"/>
            <a:chExt cx="1037267" cy="646245"/>
          </a:xfrm>
        </p:grpSpPr>
        <p:sp>
          <p:nvSpPr>
            <p:cNvPr id="36" name="椭圆 35"/>
            <p:cNvSpPr/>
            <p:nvPr/>
          </p:nvSpPr>
          <p:spPr>
            <a:xfrm>
              <a:off x="5547501" y="3954141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549431" y="4222288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271637" y="3956067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/>
          </p:nvCxnSpPr>
          <p:spPr>
            <a:xfrm flipV="1">
              <a:off x="5116011" y="402799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5117936" y="429614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023412" y="41861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>
              <a:off x="5303137" y="41996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5536554" y="418232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5737780" y="399668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M</a:t>
              </a:r>
              <a:endParaRPr lang="zh-CN" altLang="en-US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1931360" y="3001244"/>
            <a:ext cx="18004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实际算法：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用中点近似判断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6304103" y="3417947"/>
            <a:ext cx="3221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&gt;2b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47" name="Text Box 9"/>
          <p:cNvSpPr txBox="1">
            <a:spLocks noChangeArrowheads="1"/>
          </p:cNvSpPr>
          <p:nvPr/>
        </p:nvSpPr>
        <p:spPr bwMode="auto">
          <a:xfrm>
            <a:off x="6335221" y="3119368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&gt; x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7885252" y="4761568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&lt; x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  <p:sp>
        <p:nvSpPr>
          <p:cNvPr id="49" name="Text Box 11"/>
          <p:cNvSpPr txBox="1">
            <a:spLocks noChangeArrowheads="1"/>
          </p:cNvSpPr>
          <p:nvPr/>
        </p:nvSpPr>
        <p:spPr bwMode="auto">
          <a:xfrm>
            <a:off x="7896827" y="3818135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= x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  <p:sp>
        <p:nvSpPr>
          <p:cNvPr id="50" name="矩形 49"/>
          <p:cNvSpPr/>
          <p:nvPr/>
        </p:nvSpPr>
        <p:spPr>
          <a:xfrm>
            <a:off x="7880178" y="4172231"/>
            <a:ext cx="3221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=2b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7833882" y="5179228"/>
            <a:ext cx="3221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&lt;2b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62" name="弧形 61"/>
          <p:cNvSpPr/>
          <p:nvPr/>
        </p:nvSpPr>
        <p:spPr>
          <a:xfrm>
            <a:off x="1691831" y="3854366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两个要注意的问题：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53850" y="2133164"/>
            <a:ext cx="544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第一个问题：判断上半部分是否转如到下半部分？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52090" y="2855848"/>
            <a:ext cx="78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4619401" y="5666598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16200000" flipV="1">
            <a:off x="3317093" y="4378513"/>
            <a:ext cx="259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8356928" y="5646907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377177" y="5648831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6863786" y="4409948"/>
            <a:ext cx="540000" cy="5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 flipH="1" flipV="1">
            <a:off x="7150786" y="3970109"/>
            <a:ext cx="720000" cy="72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10800000" flipV="1">
            <a:off x="4641448" y="4687739"/>
            <a:ext cx="2511706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067109" y="44017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064458" y="50866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72"/>
          <p:cNvGrpSpPr/>
          <p:nvPr/>
        </p:nvGrpSpPr>
        <p:grpSpPr>
          <a:xfrm>
            <a:off x="5995687" y="3881377"/>
            <a:ext cx="1037267" cy="646245"/>
            <a:chOff x="5116011" y="3869808"/>
            <a:chExt cx="1037267" cy="646245"/>
          </a:xfrm>
        </p:grpSpPr>
        <p:sp>
          <p:nvSpPr>
            <p:cNvPr id="36" name="椭圆 35"/>
            <p:cNvSpPr/>
            <p:nvPr/>
          </p:nvSpPr>
          <p:spPr>
            <a:xfrm>
              <a:off x="5547501" y="3954141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549431" y="4222288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271637" y="3956067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/>
          </p:nvCxnSpPr>
          <p:spPr>
            <a:xfrm flipV="1">
              <a:off x="5116011" y="402799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5117936" y="429614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023412" y="41861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>
              <a:off x="5303137" y="41996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5536554" y="418232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5737780" y="399668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M</a:t>
              </a:r>
              <a:endParaRPr lang="zh-CN" altLang="en-US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1931360" y="3001244"/>
            <a:ext cx="18004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实际算法：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用中点近似判断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5366554" y="2816067"/>
            <a:ext cx="5131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上一个中点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&gt;2b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8076961" y="3628226"/>
            <a:ext cx="5131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下一个中点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&lt;2b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59" name="右箭头 58"/>
          <p:cNvSpPr/>
          <p:nvPr/>
        </p:nvSpPr>
        <p:spPr>
          <a:xfrm rot="19276772">
            <a:off x="8738886" y="2963119"/>
            <a:ext cx="532435" cy="3240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047133" y="2353083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从上半部分转入下半部分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弧形 52"/>
          <p:cNvSpPr/>
          <p:nvPr/>
        </p:nvSpPr>
        <p:spPr>
          <a:xfrm>
            <a:off x="1691831" y="3854366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72"/>
          <p:cNvGrpSpPr/>
          <p:nvPr/>
        </p:nvGrpSpPr>
        <p:grpSpPr>
          <a:xfrm>
            <a:off x="6645798" y="4438893"/>
            <a:ext cx="1037267" cy="646245"/>
            <a:chOff x="5116011" y="3869808"/>
            <a:chExt cx="1037267" cy="646245"/>
          </a:xfrm>
        </p:grpSpPr>
        <p:sp>
          <p:nvSpPr>
            <p:cNvPr id="55" name="椭圆 54"/>
            <p:cNvSpPr/>
            <p:nvPr/>
          </p:nvSpPr>
          <p:spPr>
            <a:xfrm>
              <a:off x="5547501" y="3954141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49431" y="4222288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71637" y="3956067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 60"/>
            <p:cNvCxnSpPr/>
            <p:nvPr/>
          </p:nvCxnSpPr>
          <p:spPr>
            <a:xfrm flipV="1">
              <a:off x="5116011" y="402799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5117936" y="429614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rot="5400000">
              <a:off x="5023412" y="41861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rot="5400000">
              <a:off x="5303137" y="41996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5536554" y="418232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/>
          </p:nvSpPr>
          <p:spPr>
            <a:xfrm>
              <a:off x="5737780" y="399668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M</a:t>
              </a:r>
              <a:endParaRPr lang="zh-CN" altLang="en-US" dirty="0"/>
            </a:p>
          </p:txBody>
        </p:sp>
      </p:grpSp>
      <p:cxnSp>
        <p:nvCxnSpPr>
          <p:cNvPr id="68" name="直接连接符 67"/>
          <p:cNvCxnSpPr/>
          <p:nvPr/>
        </p:nvCxnSpPr>
        <p:spPr>
          <a:xfrm rot="5400000">
            <a:off x="6574423" y="3426107"/>
            <a:ext cx="474561" cy="381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0800000" flipV="1">
            <a:off x="7652799" y="4398379"/>
            <a:ext cx="1468052" cy="314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" grpId="0"/>
      <p:bldP spid="59" grpId="0" animBg="1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857644" y="836736"/>
            <a:ext cx="7639391" cy="56010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提纲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899583" y="2107084"/>
            <a:ext cx="504056" cy="504056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5" name="椭圆 4"/>
          <p:cNvSpPr/>
          <p:nvPr/>
        </p:nvSpPr>
        <p:spPr>
          <a:xfrm>
            <a:off x="4190460" y="2971180"/>
            <a:ext cx="504056" cy="504056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731417" y="2952499"/>
            <a:ext cx="482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椭圆中点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Bresenham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83594" y="2088286"/>
            <a:ext cx="486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椭圆的中点画法思想分析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134236" y="2605251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4318716" y="2962268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171704" y="4050583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524966" y="2978778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171905" y="3296279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3405419" y="3937482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415066" y="3171624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3150484" y="4804866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107724" y="2964180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椭圆 65"/>
          <p:cNvSpPr/>
          <p:nvPr/>
        </p:nvSpPr>
        <p:spPr>
          <a:xfrm>
            <a:off x="4206002" y="3916262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3915849" y="3928376"/>
            <a:ext cx="0" cy="25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1470205" y="3418536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M(x+0.5,y-1)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2963119" y="3703899"/>
            <a:ext cx="960699" cy="32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633716" y="2830153"/>
            <a:ext cx="2896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上半部分最后一个点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,y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946710" y="4186320"/>
            <a:ext cx="867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,y-1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172942" y="4130376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(x+1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,y-1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372540" y="3584220"/>
            <a:ext cx="3270447" cy="719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d2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=b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(x+0.5)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+a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(y-1)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</a:p>
        </p:txBody>
      </p:sp>
      <p:sp>
        <p:nvSpPr>
          <p:cNvPr id="74" name="矩形 73"/>
          <p:cNvSpPr/>
          <p:nvPr/>
        </p:nvSpPr>
        <p:spPr>
          <a:xfrm>
            <a:off x="6341876" y="2943400"/>
            <a:ext cx="384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隐式方程：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F(x,y)=b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+a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-a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92206" y="158915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两个要注意的问题：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53850" y="2133164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第二个问题：计算下半部分中点的初值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  <p:bldP spid="66" grpId="0" animBg="1"/>
      <p:bldP spid="68" grpId="0"/>
      <p:bldP spid="70" grpId="0"/>
      <p:bldP spid="71" grpId="0"/>
      <p:bldP spid="72" grpId="0"/>
      <p:bldP spid="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913701" y="2188562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91993" y="1662813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算法步骤：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25076" y="2185605"/>
            <a:ext cx="44062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）输入椭圆的长半轴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和短半轴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b</a:t>
            </a:r>
          </a:p>
        </p:txBody>
      </p:sp>
      <p:sp>
        <p:nvSpPr>
          <p:cNvPr id="17" name="矩形 16"/>
          <p:cNvSpPr/>
          <p:nvPr/>
        </p:nvSpPr>
        <p:spPr>
          <a:xfrm>
            <a:off x="1936829" y="281865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）计算初始值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d=b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+a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(-b+0.25)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x=0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y=b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56786" y="4702944"/>
            <a:ext cx="43398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）绘制点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(x,y)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及其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另外三个对称点</a:t>
            </a:r>
          </a:p>
        </p:txBody>
      </p:sp>
      <p:sp>
        <p:nvSpPr>
          <p:cNvPr id="26" name="矩形 25"/>
          <p:cNvSpPr/>
          <p:nvPr/>
        </p:nvSpPr>
        <p:spPr>
          <a:xfrm>
            <a:off x="7677764" y="4277534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41935" y="2196100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6274582" y="4312370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16200000" flipV="1">
            <a:off x="6291422" y="4202594"/>
            <a:ext cx="3671120" cy="1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23679" y="4338980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6809786" y="3459099"/>
            <a:ext cx="2631497" cy="1684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大括号 31"/>
          <p:cNvSpPr/>
          <p:nvPr/>
        </p:nvSpPr>
        <p:spPr>
          <a:xfrm>
            <a:off x="7951807" y="3495555"/>
            <a:ext cx="115747" cy="763929"/>
          </a:xfrm>
          <a:prstGeom prst="leftBrac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875843" y="3707322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短半轴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8301465" y="4762552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长半轴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右大括号 34"/>
          <p:cNvSpPr/>
          <p:nvPr/>
        </p:nvSpPr>
        <p:spPr>
          <a:xfrm rot="5400000">
            <a:off x="8605778" y="3883308"/>
            <a:ext cx="335666" cy="1273214"/>
          </a:xfrm>
          <a:prstGeom prst="rightBrac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8062997" y="3393897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382523" y="4227273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074571" y="5072226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731894" y="4238848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7" grpId="0"/>
      <p:bldP spid="32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913701" y="2188562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91993" y="1662813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算法步骤：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25076" y="2185605"/>
            <a:ext cx="936024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）判断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的符号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9203253" y="3031720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56241" y="4120035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409503" y="3048230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8056442" y="3365731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100185" y="3254579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8299603" y="3241076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8035021" y="4874318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9992261" y="3033632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9090539" y="3985714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368532" y="2702026"/>
            <a:ext cx="1576072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785135" y="4308832"/>
            <a:ext cx="1787669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05917" y="3437991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9078180" y="3754759"/>
            <a:ext cx="2533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188774" y="3939400"/>
            <a:ext cx="18992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8079150" y="3761776"/>
            <a:ext cx="1169043" cy="18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弧形 45"/>
          <p:cNvSpPr/>
          <p:nvPr/>
        </p:nvSpPr>
        <p:spPr>
          <a:xfrm>
            <a:off x="6668964" y="3373750"/>
            <a:ext cx="3470469" cy="3542125"/>
          </a:xfrm>
          <a:prstGeom prst="arc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6277355" y="3410402"/>
            <a:ext cx="3470469" cy="3542125"/>
          </a:xfrm>
          <a:prstGeom prst="arc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2561865" y="443969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否则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先将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更新为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d+b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(2x+3)+a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(-2y+2)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再将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(x,y)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更新为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(x+1,y-1)</a:t>
            </a:r>
            <a:endParaRPr lang="zh-CN" altLang="en-US" sz="2000" dirty="0"/>
          </a:p>
        </p:txBody>
      </p:sp>
      <p:sp>
        <p:nvSpPr>
          <p:cNvPr id="49" name="矩形 48"/>
          <p:cNvSpPr/>
          <p:nvPr/>
        </p:nvSpPr>
        <p:spPr>
          <a:xfrm>
            <a:off x="2561866" y="282903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若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d≤0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先将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更新为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d+b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2x+3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再将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(x,y)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更新为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(x+1,y)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46" grpId="0" animBg="1"/>
      <p:bldP spid="47" grpId="0" animBg="1"/>
      <p:bldP spid="48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913701" y="2188562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91993" y="1662813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算法步骤：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25076" y="2185605"/>
            <a:ext cx="9360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）当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(y-0.5)&gt;2b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(x+1)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时，重复步骤（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）和（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否则转到步骤（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51" name="矩形 50"/>
          <p:cNvSpPr/>
          <p:nvPr/>
        </p:nvSpPr>
        <p:spPr>
          <a:xfrm>
            <a:off x="4826652" y="3098916"/>
            <a:ext cx="78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5093963" y="5909666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rot="16200000" flipV="1">
            <a:off x="3791655" y="4621581"/>
            <a:ext cx="259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8831490" y="5889975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4851739" y="5891899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cxnSp>
        <p:nvCxnSpPr>
          <p:cNvPr id="56" name="直接连接符 55"/>
          <p:cNvCxnSpPr/>
          <p:nvPr/>
        </p:nvCxnSpPr>
        <p:spPr>
          <a:xfrm>
            <a:off x="7338348" y="4653016"/>
            <a:ext cx="540000" cy="5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5400000" flipH="1" flipV="1">
            <a:off x="7625348" y="4213177"/>
            <a:ext cx="720000" cy="72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rot="10800000" flipV="1">
            <a:off x="5116010" y="4930807"/>
            <a:ext cx="2511706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1671" y="46448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539020" y="53297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" name="组合 72"/>
          <p:cNvGrpSpPr/>
          <p:nvPr/>
        </p:nvGrpSpPr>
        <p:grpSpPr>
          <a:xfrm>
            <a:off x="6470249" y="4124445"/>
            <a:ext cx="1037267" cy="646245"/>
            <a:chOff x="5116011" y="3869808"/>
            <a:chExt cx="1037267" cy="646245"/>
          </a:xfrm>
        </p:grpSpPr>
        <p:sp>
          <p:nvSpPr>
            <p:cNvPr id="62" name="椭圆 61"/>
            <p:cNvSpPr/>
            <p:nvPr/>
          </p:nvSpPr>
          <p:spPr>
            <a:xfrm>
              <a:off x="5547501" y="3954141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549431" y="4222288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271637" y="3956067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 flipV="1">
              <a:off x="5116011" y="402799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5117936" y="429614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rot="5400000">
              <a:off x="5023412" y="41861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5400000">
              <a:off x="5303137" y="41996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5536554" y="418232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5737780" y="399668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M</a:t>
              </a:r>
              <a:endParaRPr lang="zh-CN" altLang="en-US" dirty="0"/>
            </a:p>
          </p:txBody>
        </p:sp>
      </p:grpSp>
      <p:sp>
        <p:nvSpPr>
          <p:cNvPr id="72" name="矩形 71"/>
          <p:cNvSpPr/>
          <p:nvPr/>
        </p:nvSpPr>
        <p:spPr>
          <a:xfrm>
            <a:off x="5841116" y="3059135"/>
            <a:ext cx="5131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上一个中点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&gt;2b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73" name="右箭头 72"/>
          <p:cNvSpPr/>
          <p:nvPr/>
        </p:nvSpPr>
        <p:spPr>
          <a:xfrm rot="19276772">
            <a:off x="9213448" y="3206187"/>
            <a:ext cx="532435" cy="3240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8521695" y="259615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从上半部分转入下半部分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5" name="组合 72"/>
          <p:cNvGrpSpPr/>
          <p:nvPr/>
        </p:nvGrpSpPr>
        <p:grpSpPr>
          <a:xfrm>
            <a:off x="7120360" y="4681961"/>
            <a:ext cx="1037267" cy="646245"/>
            <a:chOff x="5116011" y="3869808"/>
            <a:chExt cx="1037267" cy="646245"/>
          </a:xfrm>
        </p:grpSpPr>
        <p:sp>
          <p:nvSpPr>
            <p:cNvPr id="76" name="椭圆 75"/>
            <p:cNvSpPr/>
            <p:nvPr/>
          </p:nvSpPr>
          <p:spPr>
            <a:xfrm>
              <a:off x="5547501" y="3954141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5549431" y="4222288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271637" y="3956067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/>
            <p:cNvCxnSpPr/>
            <p:nvPr/>
          </p:nvCxnSpPr>
          <p:spPr>
            <a:xfrm flipV="1">
              <a:off x="5116011" y="402799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5117936" y="429614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rot="5400000">
              <a:off x="5023412" y="41861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rot="5400000">
              <a:off x="5303137" y="41996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5536554" y="418232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 83"/>
            <p:cNvSpPr/>
            <p:nvPr/>
          </p:nvSpPr>
          <p:spPr>
            <a:xfrm>
              <a:off x="5737780" y="399668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M</a:t>
              </a:r>
              <a:endParaRPr lang="zh-CN" altLang="en-US" dirty="0"/>
            </a:p>
          </p:txBody>
        </p:sp>
      </p:grpSp>
      <p:cxnSp>
        <p:nvCxnSpPr>
          <p:cNvPr id="85" name="直接连接符 84"/>
          <p:cNvCxnSpPr/>
          <p:nvPr/>
        </p:nvCxnSpPr>
        <p:spPr>
          <a:xfrm rot="5400000">
            <a:off x="7048985" y="3669175"/>
            <a:ext cx="474561" cy="381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0800000" flipV="1">
            <a:off x="8127361" y="4641447"/>
            <a:ext cx="1468052" cy="314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8447351" y="3963891"/>
            <a:ext cx="5131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下一个中点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&lt;2b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88" name="弧形 87"/>
          <p:cNvSpPr/>
          <p:nvPr/>
        </p:nvSpPr>
        <p:spPr>
          <a:xfrm>
            <a:off x="2143256" y="4074291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913701" y="2188562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91993" y="1662813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算法步骤：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25076" y="2185605"/>
            <a:ext cx="936024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）用上半部分计算的最后点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(x,y)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来计算下半部分中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的初值</a:t>
            </a: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1134236" y="2605251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4318716" y="2962268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171704" y="4050583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524966" y="2978778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171905" y="3296279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3405419" y="3937482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415066" y="3171624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3150484" y="4804866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107724" y="2964180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4206002" y="3916262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/>
        </p:nvCxnSpPr>
        <p:spPr>
          <a:xfrm flipV="1">
            <a:off x="3915849" y="3928376"/>
            <a:ext cx="0" cy="25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1470205" y="3418536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M(x+0.5,y-1)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2963119" y="3703899"/>
            <a:ext cx="960699" cy="32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633716" y="2830153"/>
            <a:ext cx="2896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上半部分最后一个点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,y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946710" y="4186320"/>
            <a:ext cx="867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,y-1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172942" y="4130376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(x+1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,y-1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372540" y="3584220"/>
            <a:ext cx="3270447" cy="719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d2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=b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(x+0.5)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+a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(y-1)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en-US" altLang="zh-CN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</a:p>
        </p:txBody>
      </p:sp>
      <p:sp>
        <p:nvSpPr>
          <p:cNvPr id="97" name="矩形 96"/>
          <p:cNvSpPr/>
          <p:nvPr/>
        </p:nvSpPr>
        <p:spPr>
          <a:xfrm>
            <a:off x="6341876" y="2943400"/>
            <a:ext cx="384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隐式方程：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F(x,y)=b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+a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-a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93" grpId="0"/>
      <p:bldP spid="9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913701" y="2188562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91993" y="1662813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算法步骤：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25076" y="2185605"/>
            <a:ext cx="936024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）绘制点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(x,y)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及其在四分象限上的另外三个对称点。</a:t>
            </a: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1134236" y="2605251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67000" y="468264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31171" y="2601214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4063818" y="4717484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16200000" flipV="1">
            <a:off x="4080658" y="4607708"/>
            <a:ext cx="3671120" cy="1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2915" y="4744094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4599022" y="3864213"/>
            <a:ext cx="2631497" cy="1684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852233" y="3799011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171759" y="4632387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863807" y="5477340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521130" y="4643962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074081" y="381251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284355" y="3849168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492699" y="3907042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6679822" y="3989994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636156" y="38028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406609" y="3851096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5209840" y="3908971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5026573" y="3991923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6716474" y="5265139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6529352" y="5344233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6309433" y="5413679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087584" y="5458048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5672809" y="5471549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477985" y="5450332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5269641" y="540403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5063226" y="5290217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 rot="10800000" flipV="1">
            <a:off x="4653025" y="4247900"/>
            <a:ext cx="2511706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10800000">
            <a:off x="4608654" y="4261405"/>
            <a:ext cx="2579224" cy="87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6855372" y="4096094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6890096" y="5137817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4829802" y="409609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4864526" y="5207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052141" y="4327589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7100369" y="4931405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600237" y="4341092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4625315" y="4944908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 animBg="1"/>
      <p:bldP spid="77" grpId="0" animBg="1"/>
      <p:bldP spid="7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913701" y="2188562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91993" y="1662813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算法步骤：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25076" y="2185605"/>
            <a:ext cx="93602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）判断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的符号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    若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d≤0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 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先将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更新为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(2x</a:t>
            </a:r>
            <a:r>
              <a:rPr lang="en-US" altLang="zh-CN" sz="2000" baseline="-30000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+2)+a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(-2y</a:t>
            </a:r>
            <a:r>
              <a:rPr lang="en-US" altLang="zh-CN" sz="2000" baseline="-30000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+3)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再将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(x,y)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更新为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(x+1,y-1)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    否则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           先将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更新为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d+a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(-2y</a:t>
            </a:r>
            <a:r>
              <a:rPr lang="en-US" altLang="zh-CN" sz="2000" baseline="-30000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+3)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 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再将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(x,y)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更新为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(x,y-1)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1134236" y="2605251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46512" y="2753924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399500" y="3842239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752762" y="2770434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399701" y="3087935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8644792" y="3705988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642862" y="2963280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378280" y="4596522"/>
            <a:ext cx="25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0335520" y="2744279"/>
            <a:ext cx="0" cy="252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9433798" y="3707918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31694" y="3998387"/>
            <a:ext cx="1463862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650740" y="3926864"/>
            <a:ext cx="1752403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49176" y="3160195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3" name="矩形 22"/>
          <p:cNvSpPr/>
          <p:nvPr/>
        </p:nvSpPr>
        <p:spPr>
          <a:xfrm>
            <a:off x="9045941" y="2446262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+0.5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rot="5400000" flipH="1" flipV="1">
            <a:off x="8883571" y="3188828"/>
            <a:ext cx="821802" cy="208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150413" y="3719789"/>
            <a:ext cx="0" cy="25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913701" y="2188562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91993" y="1662813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算法步骤：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25076" y="2185605"/>
            <a:ext cx="9360240" cy="1022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）当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y&gt;0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时，重复步骤（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）和（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否则结束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1134236" y="2605251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67000" y="468264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31171" y="2601214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063818" y="4717484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16200000" flipV="1">
            <a:off x="4080658" y="4607708"/>
            <a:ext cx="3671120" cy="1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2915" y="4744094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4599022" y="3864213"/>
            <a:ext cx="2631497" cy="1684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852233" y="3799011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171759" y="4632387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63807" y="5477340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521130" y="4643962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074081" y="381251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284355" y="3849168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492699" y="3907042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679822" y="3989994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636156" y="38028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406609" y="3851096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209840" y="3908971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026573" y="3991923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716474" y="5265139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529352" y="5344233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309433" y="5413679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087584" y="5458048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672809" y="5471549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477985" y="5450332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269641" y="540403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063226" y="5290217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 rot="10800000" flipV="1">
            <a:off x="4653025" y="4247900"/>
            <a:ext cx="2511706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rot="10800000">
            <a:off x="4608654" y="4261405"/>
            <a:ext cx="2579224" cy="87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6855372" y="4096094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890096" y="5137817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829802" y="409609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864526" y="5207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052141" y="4292864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077219" y="4942980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611812" y="4317942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625315" y="4968058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146666" y="4445264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171746" y="4806009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546222" y="4796363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534648" y="4483847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422826" y="2188562"/>
            <a:ext cx="457969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85210" y="1662813"/>
            <a:ext cx="444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实例：长半轴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a=8 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短半轴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b=6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的椭圆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55589" y="599522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2383" y="2277493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233081" y="6116684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rot="16200000" flipV="1">
            <a:off x="214671" y="4110306"/>
            <a:ext cx="40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2250727" y="5835947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258748" y="5535959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257144" y="5235972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2257144" y="4937588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55540" y="4637601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2257144" y="4340822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255540" y="4040835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2255540" y="3742451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2253936" y="3442464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2257143" y="3147290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2255539" y="2847303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2255539" y="2548919"/>
            <a:ext cx="408392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rot="16200000" flipV="1">
            <a:off x="648327" y="4207079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rot="16200000" flipV="1">
            <a:off x="973982" y="4205475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6200000" flipV="1">
            <a:off x="1299637" y="4203872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6200000" flipV="1">
            <a:off x="1626896" y="4194245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16200000" flipV="1">
            <a:off x="1952551" y="4192642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rot="16200000" flipV="1">
            <a:off x="2281414" y="4194246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rot="16200000" flipV="1">
            <a:off x="2607069" y="4192643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rot="16200000" flipV="1">
            <a:off x="2934328" y="4183016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rot="16200000" flipV="1">
            <a:off x="3259983" y="4181413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rot="16200000" flipV="1">
            <a:off x="3587242" y="4181412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rot="16200000" flipV="1">
            <a:off x="3912897" y="4179809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rot="16200000" flipV="1">
            <a:off x="4241760" y="4191037"/>
            <a:ext cx="38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弧形 54"/>
          <p:cNvSpPr/>
          <p:nvPr/>
        </p:nvSpPr>
        <p:spPr>
          <a:xfrm>
            <a:off x="-324091" y="4352079"/>
            <a:ext cx="5127584" cy="3553429"/>
          </a:xfrm>
          <a:prstGeom prst="arc">
            <a:avLst>
              <a:gd name="adj1" fmla="val 16200000"/>
              <a:gd name="adj2" fmla="val 2155147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 flipV="1">
            <a:off x="2213811" y="5173884"/>
            <a:ext cx="2149845" cy="94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2156057" y="4281293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2482079" y="4294796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796527" y="4285150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120618" y="4273576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456283" y="4562941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791946" y="4574517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139188" y="4875469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4453635" y="5155183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4455566" y="5446479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4768081" y="5758996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4768081" y="6025214"/>
            <a:ext cx="144379" cy="144379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81" grpId="0" animBg="1"/>
      <p:bldP spid="82" grpId="0" animBg="1"/>
      <p:bldP spid="8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椭圆中点画法思想分析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66270" y="233105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椭圆的隐式方程：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66751" y="2271758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F(x,y)=b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+a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-a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b="1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32279" y="172627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椭圆的方程：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40910" y="4727293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5081" y="264585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4037728" y="4762129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rot="16200000" flipV="1">
            <a:off x="4054568" y="4652353"/>
            <a:ext cx="3671120" cy="135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7786825" y="4788739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4572932" y="3908858"/>
            <a:ext cx="2631497" cy="1684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大括号 39"/>
          <p:cNvSpPr/>
          <p:nvPr/>
        </p:nvSpPr>
        <p:spPr>
          <a:xfrm>
            <a:off x="5714953" y="3945314"/>
            <a:ext cx="115747" cy="763929"/>
          </a:xfrm>
          <a:prstGeom prst="leftBrac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638989" y="4157081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短半轴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6064611" y="5212311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长半轴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右大括号 42"/>
          <p:cNvSpPr/>
          <p:nvPr/>
        </p:nvSpPr>
        <p:spPr>
          <a:xfrm rot="5400000">
            <a:off x="6368924" y="4333067"/>
            <a:ext cx="335666" cy="1273214"/>
          </a:xfrm>
          <a:prstGeom prst="rightBrac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676953" y="4031581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012071" y="5033989"/>
            <a:ext cx="220178" cy="24145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263182" y="3716846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Rectangle 2"/>
          <p:cNvSpPr txBox="1">
            <a:spLocks/>
          </p:cNvSpPr>
          <p:nvPr/>
        </p:nvSpPr>
        <p:spPr>
          <a:xfrm>
            <a:off x="6893648" y="3846299"/>
            <a:ext cx="3404886" cy="307355"/>
          </a:xfrm>
        </p:spPr>
        <p:txBody>
          <a:bodyPr vert="horz" wrap="square" lIns="91440" tIns="45720" rIns="91440" bIns="45720" anchor="t"/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椭圆上的点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x,y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=0</a:t>
            </a:r>
          </a:p>
        </p:txBody>
      </p:sp>
      <p:sp>
        <p:nvSpPr>
          <p:cNvPr id="48" name="Rectangle 2"/>
          <p:cNvSpPr txBox="1">
            <a:spLocks/>
          </p:cNvSpPr>
          <p:nvPr/>
        </p:nvSpPr>
        <p:spPr>
          <a:xfrm>
            <a:off x="2717109" y="3327370"/>
            <a:ext cx="3404886" cy="307355"/>
          </a:xfrm>
        </p:spPr>
        <p:txBody>
          <a:bodyPr vert="horz" wrap="square" lIns="91440" tIns="45720" rIns="91440" bIns="45720" anchor="t"/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椭圆外的点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lang="zh-CN" altLang="en-US" sz="20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x,y</a:t>
            </a:r>
            <a:r>
              <a:rPr lang="zh-CN" altLang="en-US" sz="20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&gt;0</a:t>
            </a:r>
          </a:p>
        </p:txBody>
      </p:sp>
      <p:sp>
        <p:nvSpPr>
          <p:cNvPr id="49" name="Rectangle 2"/>
          <p:cNvSpPr txBox="1">
            <a:spLocks/>
          </p:cNvSpPr>
          <p:nvPr/>
        </p:nvSpPr>
        <p:spPr>
          <a:xfrm>
            <a:off x="2265691" y="5283493"/>
            <a:ext cx="3404886" cy="307355"/>
          </a:xfrm>
        </p:spPr>
        <p:txBody>
          <a:bodyPr vert="horz" wrap="square" lIns="91440" tIns="45720" rIns="91440" bIns="45720" anchor="t"/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dirty="0" smtClean="0">
                <a:solidFill>
                  <a:srgbClr val="139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椭圆内的点</a:t>
            </a:r>
            <a:r>
              <a:rPr lang="en-US" altLang="zh-CN" sz="2000" dirty="0" smtClean="0">
                <a:solidFill>
                  <a:srgbClr val="139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lang="zh-CN" altLang="en-US" sz="2000" dirty="0" smtClean="0">
                <a:solidFill>
                  <a:srgbClr val="139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139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x,y</a:t>
            </a:r>
            <a:r>
              <a:rPr lang="zh-CN" altLang="en-US" sz="2000" dirty="0" smtClean="0">
                <a:solidFill>
                  <a:srgbClr val="139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000" dirty="0" smtClean="0">
                <a:solidFill>
                  <a:srgbClr val="139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&lt;0</a:t>
            </a:r>
          </a:p>
        </p:txBody>
      </p:sp>
      <p:grpSp>
        <p:nvGrpSpPr>
          <p:cNvPr id="50" name="组合 24"/>
          <p:cNvGrpSpPr/>
          <p:nvPr/>
        </p:nvGrpSpPr>
        <p:grpSpPr>
          <a:xfrm>
            <a:off x="3889098" y="1438683"/>
            <a:ext cx="1499006" cy="732006"/>
            <a:chOff x="2720051" y="2468830"/>
            <a:chExt cx="1499006" cy="732006"/>
          </a:xfrm>
        </p:grpSpPr>
        <p:sp>
          <p:nvSpPr>
            <p:cNvPr id="51" name="矩形 50"/>
            <p:cNvSpPr/>
            <p:nvPr/>
          </p:nvSpPr>
          <p:spPr>
            <a:xfrm>
              <a:off x="2752313" y="2468830"/>
              <a:ext cx="4138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b="1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2754242" y="2829574"/>
              <a:ext cx="412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b="1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2720051" y="2824222"/>
              <a:ext cx="405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3367702" y="2470760"/>
              <a:ext cx="412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CN" b="1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3369631" y="2831504"/>
              <a:ext cx="433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en-US" altLang="zh-CN" b="1" baseline="30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3335440" y="2826152"/>
              <a:ext cx="405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3056556" y="2642450"/>
              <a:ext cx="360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3715393" y="2619301"/>
              <a:ext cx="503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=1</a:t>
              </a:r>
              <a:endParaRPr lang="zh-CN" altLang="en-US" dirty="0"/>
            </a:p>
          </p:txBody>
        </p:sp>
      </p:grpSp>
      <p:sp>
        <p:nvSpPr>
          <p:cNvPr id="68" name="矩形 67"/>
          <p:cNvSpPr/>
          <p:nvPr/>
        </p:nvSpPr>
        <p:spPr>
          <a:xfrm>
            <a:off x="6655308" y="2256369"/>
            <a:ext cx="50738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椭圆的对称性：关于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轴对称   关于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轴对称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圆角矩形标注 69"/>
          <p:cNvSpPr/>
          <p:nvPr/>
        </p:nvSpPr>
        <p:spPr>
          <a:xfrm>
            <a:off x="7468850" y="2688923"/>
            <a:ext cx="2118166" cy="1018574"/>
          </a:xfrm>
          <a:prstGeom prst="wedgeRoundRectCallout">
            <a:avLst>
              <a:gd name="adj1" fmla="val -89950"/>
              <a:gd name="adj2" fmla="val 82955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只需要画出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第一象限的椭圆弧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/>
      <p:bldP spid="48" grpId="0"/>
      <p:bldP spid="49" grpId="0"/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椭圆中点画法思想分析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第一象限椭圆弧分析：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4178465" y="3098923"/>
            <a:ext cx="78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191" name="直接箭头连接符 190"/>
          <p:cNvCxnSpPr/>
          <p:nvPr/>
        </p:nvCxnSpPr>
        <p:spPr>
          <a:xfrm flipV="1">
            <a:off x="4619401" y="5909673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rot="16200000" flipV="1">
            <a:off x="3317093" y="4621588"/>
            <a:ext cx="259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 206"/>
          <p:cNvSpPr/>
          <p:nvPr/>
        </p:nvSpPr>
        <p:spPr>
          <a:xfrm>
            <a:off x="8356928" y="5889982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492914" y="5903484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7" name="弧形 16"/>
          <p:cNvSpPr/>
          <p:nvPr/>
        </p:nvSpPr>
        <p:spPr>
          <a:xfrm>
            <a:off x="1691832" y="4085867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863786" y="4653023"/>
            <a:ext cx="540000" cy="5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 flipH="1" flipV="1">
            <a:off x="7150786" y="4213184"/>
            <a:ext cx="720000" cy="72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10800000" flipV="1">
            <a:off x="4641448" y="4930814"/>
            <a:ext cx="2511706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067109" y="46448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064458" y="53297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545411" y="2391678"/>
          <a:ext cx="41910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Microsoft 公式 3.0" r:id="rId3" imgW="2336800" imgH="419100" progId="">
                  <p:embed/>
                </p:oleObj>
              </mc:Choice>
              <mc:Fallback>
                <p:oleObj name="Microsoft 公式 3.0" r:id="rId3" imgW="2336800" imgH="4191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5411" y="2391678"/>
                        <a:ext cx="4191000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1882557" y="197303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引入法向量找到分界点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5501832" y="3559214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&gt; x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8139895" y="5247711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&lt; x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  <p:sp>
        <p:nvSpPr>
          <p:cNvPr id="48" name="Text Box 11"/>
          <p:cNvSpPr txBox="1">
            <a:spLocks noChangeArrowheads="1"/>
          </p:cNvSpPr>
          <p:nvPr/>
        </p:nvSpPr>
        <p:spPr bwMode="auto">
          <a:xfrm>
            <a:off x="7896827" y="389916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>
                <a:latin typeface="微软雅黑" pitchFamily="34" charset="-122"/>
                <a:ea typeface="微软雅黑" pitchFamily="34" charset="-122"/>
              </a:rPr>
              <a:t>= x</a:t>
            </a:r>
            <a:r>
              <a:rPr lang="zh-CN" altLang="en-US" b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  <p:sp>
        <p:nvSpPr>
          <p:cNvPr id="49" name="AutoShape 12"/>
          <p:cNvSpPr>
            <a:spLocks noChangeArrowheads="1"/>
          </p:cNvSpPr>
          <p:nvPr/>
        </p:nvSpPr>
        <p:spPr bwMode="auto">
          <a:xfrm>
            <a:off x="6220427" y="4023166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AutoShape 13"/>
          <p:cNvSpPr>
            <a:spLocks noChangeArrowheads="1"/>
          </p:cNvSpPr>
          <p:nvPr/>
        </p:nvSpPr>
        <p:spPr bwMode="auto">
          <a:xfrm>
            <a:off x="7530296" y="5316637"/>
            <a:ext cx="457200" cy="304800"/>
          </a:xfrm>
          <a:prstGeom prst="leftArrow">
            <a:avLst>
              <a:gd name="adj1" fmla="val 50000"/>
              <a:gd name="adj2" fmla="val 3750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5185458" y="2511706"/>
            <a:ext cx="532435" cy="381965"/>
          </a:xfrm>
          <a:prstGeom prst="round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089289" y="2086865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分量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6067083" y="2513631"/>
            <a:ext cx="532435" cy="381965"/>
          </a:xfrm>
          <a:prstGeom prst="round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970914" y="2088790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分量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131259" y="1855371"/>
            <a:ext cx="2977298" cy="133882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说明：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i——x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方向上的单位向量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j——y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方向上的单位向量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8446578" y="4326034"/>
            <a:ext cx="2118166" cy="864135"/>
          </a:xfrm>
          <a:prstGeom prst="wedgeRoundRectCallout">
            <a:avLst>
              <a:gd name="adj1" fmla="val -109822"/>
              <a:gd name="adj2" fmla="val 18541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分界点：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切线斜率为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 animBg="1"/>
      <p:bldP spid="50" grpId="0" animBg="1"/>
      <p:bldP spid="51" grpId="0" animBg="1"/>
      <p:bldP spid="52" grpId="0"/>
      <p:bldP spid="53" grpId="0" animBg="1"/>
      <p:bldP spid="54" grpId="0"/>
      <p:bldP spid="55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椭圆中点画法思想分析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第一象限椭圆弧分析：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4178465" y="3098923"/>
            <a:ext cx="78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191" name="直接箭头连接符 190"/>
          <p:cNvCxnSpPr/>
          <p:nvPr/>
        </p:nvCxnSpPr>
        <p:spPr>
          <a:xfrm flipV="1">
            <a:off x="4619401" y="5909673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rot="16200000" flipV="1">
            <a:off x="3317093" y="4621588"/>
            <a:ext cx="259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 206"/>
          <p:cNvSpPr/>
          <p:nvPr/>
        </p:nvSpPr>
        <p:spPr>
          <a:xfrm>
            <a:off x="8356928" y="5889982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492914" y="5903484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7" name="弧形 16"/>
          <p:cNvSpPr/>
          <p:nvPr/>
        </p:nvSpPr>
        <p:spPr>
          <a:xfrm>
            <a:off x="1691832" y="4085867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863786" y="4653023"/>
            <a:ext cx="540000" cy="5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 flipH="1" flipV="1">
            <a:off x="7150786" y="4213184"/>
            <a:ext cx="720000" cy="72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10800000" flipV="1">
            <a:off x="4641448" y="4930814"/>
            <a:ext cx="2511706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067109" y="46448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064458" y="53297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545411" y="2391678"/>
          <a:ext cx="41910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Microsoft 公式 3.0" r:id="rId3" imgW="2336800" imgH="419100" progId="">
                  <p:embed/>
                </p:oleObj>
              </mc:Choice>
              <mc:Fallback>
                <p:oleObj name="Microsoft 公式 3.0" r:id="rId3" imgW="2336800" imgH="4191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5411" y="2391678"/>
                        <a:ext cx="4191000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1882557" y="197303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引入法向量找到分界点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5185458" y="2511706"/>
            <a:ext cx="532435" cy="381965"/>
          </a:xfrm>
          <a:prstGeom prst="round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089289" y="2086865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分量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6067083" y="2513631"/>
            <a:ext cx="532435" cy="381965"/>
          </a:xfrm>
          <a:prstGeom prst="round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970914" y="2088790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分量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131259" y="1855371"/>
            <a:ext cx="2977298" cy="133882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说明：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i——x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方向上的单位向量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j——y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方向上的单位向量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5116011" y="3869808"/>
            <a:ext cx="1037267" cy="646245"/>
            <a:chOff x="5116011" y="3869808"/>
            <a:chExt cx="1037267" cy="646245"/>
          </a:xfrm>
        </p:grpSpPr>
        <p:sp>
          <p:nvSpPr>
            <p:cNvPr id="36" name="椭圆 35"/>
            <p:cNvSpPr/>
            <p:nvPr/>
          </p:nvSpPr>
          <p:spPr>
            <a:xfrm>
              <a:off x="5547501" y="3954141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549431" y="4222288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271637" y="3956067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/>
            <p:nvPr/>
          </p:nvCxnSpPr>
          <p:spPr>
            <a:xfrm flipV="1">
              <a:off x="5116011" y="402799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5117936" y="429614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>
              <a:off x="5023412" y="41861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5303137" y="41996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536554" y="418232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5737780" y="399668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M</a:t>
              </a:r>
              <a:endParaRPr lang="zh-CN" altLang="en-US" dirty="0"/>
            </a:p>
          </p:txBody>
        </p:sp>
      </p:grpSp>
      <p:sp>
        <p:nvSpPr>
          <p:cNvPr id="72" name="矩形 71"/>
          <p:cNvSpPr/>
          <p:nvPr/>
        </p:nvSpPr>
        <p:spPr>
          <a:xfrm>
            <a:off x="1931360" y="3244319"/>
            <a:ext cx="18004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实际算法：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用中点近似判断</a:t>
            </a:r>
            <a:endParaRPr lang="zh-CN" altLang="en-US" dirty="0"/>
          </a:p>
        </p:txBody>
      </p:sp>
      <p:sp>
        <p:nvSpPr>
          <p:cNvPr id="74" name="Text Box 9"/>
          <p:cNvSpPr txBox="1">
            <a:spLocks noChangeArrowheads="1"/>
          </p:cNvSpPr>
          <p:nvPr/>
        </p:nvSpPr>
        <p:spPr bwMode="auto">
          <a:xfrm>
            <a:off x="5501832" y="3559214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&gt; x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  <p:sp>
        <p:nvSpPr>
          <p:cNvPr id="75" name="Text Box 10"/>
          <p:cNvSpPr txBox="1">
            <a:spLocks noChangeArrowheads="1"/>
          </p:cNvSpPr>
          <p:nvPr/>
        </p:nvSpPr>
        <p:spPr bwMode="auto">
          <a:xfrm>
            <a:off x="8139895" y="5247711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&lt; x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  <p:sp>
        <p:nvSpPr>
          <p:cNvPr id="76" name="Text Box 11"/>
          <p:cNvSpPr txBox="1">
            <a:spLocks noChangeArrowheads="1"/>
          </p:cNvSpPr>
          <p:nvPr/>
        </p:nvSpPr>
        <p:spPr bwMode="auto">
          <a:xfrm>
            <a:off x="7896827" y="389916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>
                <a:latin typeface="微软雅黑" pitchFamily="34" charset="-122"/>
                <a:ea typeface="微软雅黑" pitchFamily="34" charset="-122"/>
              </a:rPr>
              <a:t>= x</a:t>
            </a:r>
            <a:r>
              <a:rPr lang="zh-CN" altLang="en-US" b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椭圆中点画法思想分析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第一象限椭圆弧分析：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545411" y="2391678"/>
          <a:ext cx="41910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" name="Microsoft 公式 3.0" r:id="rId3" imgW="2336800" imgH="419100" progId="">
                  <p:embed/>
                </p:oleObj>
              </mc:Choice>
              <mc:Fallback>
                <p:oleObj name="Microsoft 公式 3.0" r:id="rId3" imgW="2336800" imgH="4191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5411" y="2391678"/>
                        <a:ext cx="4191000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1882557" y="197303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引入法向量找到分界点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5185458" y="2511706"/>
            <a:ext cx="532435" cy="381965"/>
          </a:xfrm>
          <a:prstGeom prst="round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089289" y="2086865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分量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6067083" y="2513631"/>
            <a:ext cx="532435" cy="381965"/>
          </a:xfrm>
          <a:prstGeom prst="round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970914" y="2088790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分量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131259" y="1855371"/>
            <a:ext cx="2977298" cy="133882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说明：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i——x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方向上的单位向量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j——y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方向上的单位向量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6656803" y="3946116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5509791" y="5034431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863053" y="3962626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509992" y="4280127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6553735" y="4168975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753153" y="4155472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544089" y="4900110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852229" y="3790042"/>
            <a:ext cx="1576072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604496" y="5165355"/>
            <a:ext cx="1787670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459467" y="4352387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70" name="直接连接符 69"/>
          <p:cNvCxnSpPr/>
          <p:nvPr/>
        </p:nvCxnSpPr>
        <p:spPr>
          <a:xfrm flipV="1">
            <a:off x="6531730" y="4669155"/>
            <a:ext cx="2533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6758116" y="4332935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63"/>
          <p:cNvGrpSpPr/>
          <p:nvPr/>
        </p:nvGrpSpPr>
        <p:grpSpPr>
          <a:xfrm>
            <a:off x="2048720" y="3360522"/>
            <a:ext cx="1037267" cy="646245"/>
            <a:chOff x="5116011" y="3869808"/>
            <a:chExt cx="1037267" cy="646245"/>
          </a:xfrm>
        </p:grpSpPr>
        <p:sp>
          <p:nvSpPr>
            <p:cNvPr id="65" name="椭圆 64"/>
            <p:cNvSpPr/>
            <p:nvPr/>
          </p:nvSpPr>
          <p:spPr>
            <a:xfrm>
              <a:off x="5547501" y="3954141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5549431" y="4222288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5271637" y="3956067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/>
            <p:cNvCxnSpPr/>
            <p:nvPr/>
          </p:nvCxnSpPr>
          <p:spPr>
            <a:xfrm flipV="1">
              <a:off x="5116011" y="402799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5117936" y="429614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rot="5400000">
              <a:off x="5023412" y="41861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rot="5400000">
              <a:off x="5303137" y="41996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5536554" y="418232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5737780" y="399668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M</a:t>
              </a:r>
              <a:endParaRPr lang="zh-CN" altLang="en-US" dirty="0"/>
            </a:p>
          </p:txBody>
        </p:sp>
      </p:grpSp>
      <p:cxnSp>
        <p:nvCxnSpPr>
          <p:cNvPr id="81" name="直接箭头连接符 80"/>
          <p:cNvCxnSpPr/>
          <p:nvPr/>
        </p:nvCxnSpPr>
        <p:spPr>
          <a:xfrm>
            <a:off x="3240911" y="3877519"/>
            <a:ext cx="856527" cy="4282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3434747" y="36841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放大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85"/>
          <p:cNvGrpSpPr/>
          <p:nvPr/>
        </p:nvGrpSpPr>
        <p:grpSpPr>
          <a:xfrm>
            <a:off x="8646288" y="4068067"/>
            <a:ext cx="2917649" cy="834247"/>
            <a:chOff x="8646288" y="4068067"/>
            <a:chExt cx="2917649" cy="834247"/>
          </a:xfrm>
        </p:grpSpPr>
        <p:sp>
          <p:nvSpPr>
            <p:cNvPr id="83" name="矩形 82"/>
            <p:cNvSpPr/>
            <p:nvPr/>
          </p:nvSpPr>
          <p:spPr>
            <a:xfrm>
              <a:off x="8934012" y="4068067"/>
              <a:ext cx="2501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x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分量：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2b</a:t>
              </a:r>
              <a:r>
                <a:rPr lang="en-US" altLang="zh-CN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x</a:t>
              </a:r>
              <a:r>
                <a:rPr lang="en-US" altLang="zh-CN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+1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8947515" y="4532982"/>
              <a:ext cx="26164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y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分量：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2a</a:t>
              </a:r>
              <a:r>
                <a:rPr lang="en-US" altLang="zh-CN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y</a:t>
              </a:r>
              <a:r>
                <a:rPr lang="en-US" altLang="zh-CN" baseline="-250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-0.5 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左大括号 84"/>
            <p:cNvSpPr/>
            <p:nvPr/>
          </p:nvSpPr>
          <p:spPr>
            <a:xfrm>
              <a:off x="8646288" y="4247908"/>
              <a:ext cx="231494" cy="49771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1581633" y="5686591"/>
            <a:ext cx="5131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上一个中点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&gt;2b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595140" y="6070485"/>
            <a:ext cx="5131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下一个中点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&lt;2b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grpSp>
        <p:nvGrpSpPr>
          <p:cNvPr id="5" name="组合 43"/>
          <p:cNvGrpSpPr/>
          <p:nvPr/>
        </p:nvGrpSpPr>
        <p:grpSpPr>
          <a:xfrm>
            <a:off x="6065134" y="5894936"/>
            <a:ext cx="3397883" cy="369332"/>
            <a:chOff x="6065134" y="5894936"/>
            <a:chExt cx="3397883" cy="369332"/>
          </a:xfrm>
        </p:grpSpPr>
        <p:sp>
          <p:nvSpPr>
            <p:cNvPr id="42" name="右箭头 41"/>
            <p:cNvSpPr/>
            <p:nvPr/>
          </p:nvSpPr>
          <p:spPr>
            <a:xfrm>
              <a:off x="6065134" y="5926238"/>
              <a:ext cx="532435" cy="32409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739194" y="5894936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从上半部分转入下半部分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椭圆中点画法思想分析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第一象限椭圆弧分析：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4178465" y="3098923"/>
            <a:ext cx="78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191" name="直接箭头连接符 190"/>
          <p:cNvCxnSpPr/>
          <p:nvPr/>
        </p:nvCxnSpPr>
        <p:spPr>
          <a:xfrm flipV="1">
            <a:off x="4619401" y="5909673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rot="16200000" flipV="1">
            <a:off x="3317093" y="4621588"/>
            <a:ext cx="259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 206"/>
          <p:cNvSpPr/>
          <p:nvPr/>
        </p:nvSpPr>
        <p:spPr>
          <a:xfrm>
            <a:off x="8356928" y="5889982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492914" y="5903484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7" name="弧形 16"/>
          <p:cNvSpPr/>
          <p:nvPr/>
        </p:nvSpPr>
        <p:spPr>
          <a:xfrm>
            <a:off x="1691832" y="4085867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863786" y="4653023"/>
            <a:ext cx="540000" cy="5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 flipH="1" flipV="1">
            <a:off x="7150786" y="4213184"/>
            <a:ext cx="720000" cy="72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10800000" flipV="1">
            <a:off x="4641448" y="4930814"/>
            <a:ext cx="2511706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067109" y="46448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064458" y="53297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545411" y="2391678"/>
          <a:ext cx="41910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Microsoft 公式 3.0" r:id="rId3" imgW="2336800" imgH="419100" progId="">
                  <p:embed/>
                </p:oleObj>
              </mc:Choice>
              <mc:Fallback>
                <p:oleObj name="Microsoft 公式 3.0" r:id="rId3" imgW="2336800" imgH="4191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5411" y="2391678"/>
                        <a:ext cx="4191000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1882557" y="197303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引入法向量找到分界点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5185458" y="2511706"/>
            <a:ext cx="532435" cy="381965"/>
          </a:xfrm>
          <a:prstGeom prst="round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089289" y="2086865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分量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6067083" y="2513631"/>
            <a:ext cx="532435" cy="381965"/>
          </a:xfrm>
          <a:prstGeom prst="round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970914" y="2088790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分量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131259" y="1855371"/>
            <a:ext cx="2977298" cy="133882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说明：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i——x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方向上的单位向量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j——y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方向上的单位向量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72"/>
          <p:cNvGrpSpPr/>
          <p:nvPr/>
        </p:nvGrpSpPr>
        <p:grpSpPr>
          <a:xfrm>
            <a:off x="5116011" y="3869808"/>
            <a:ext cx="1037267" cy="646245"/>
            <a:chOff x="5116011" y="3869808"/>
            <a:chExt cx="1037267" cy="646245"/>
          </a:xfrm>
        </p:grpSpPr>
        <p:sp>
          <p:nvSpPr>
            <p:cNvPr id="36" name="椭圆 35"/>
            <p:cNvSpPr/>
            <p:nvPr/>
          </p:nvSpPr>
          <p:spPr>
            <a:xfrm>
              <a:off x="5547501" y="3954141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549431" y="4222288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271637" y="3956067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/>
            <p:nvPr/>
          </p:nvCxnSpPr>
          <p:spPr>
            <a:xfrm flipV="1">
              <a:off x="5116011" y="402799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5117936" y="429614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>
              <a:off x="5023412" y="41861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5303137" y="41996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536554" y="418232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5737780" y="399668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M</a:t>
              </a:r>
              <a:endParaRPr lang="zh-CN" altLang="en-US" dirty="0"/>
            </a:p>
          </p:txBody>
        </p:sp>
      </p:grpSp>
      <p:sp>
        <p:nvSpPr>
          <p:cNvPr id="72" name="矩形 71"/>
          <p:cNvSpPr/>
          <p:nvPr/>
        </p:nvSpPr>
        <p:spPr>
          <a:xfrm>
            <a:off x="1931360" y="3244319"/>
            <a:ext cx="18004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实际算法：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用中点近似判断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304103" y="3661022"/>
            <a:ext cx="3221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&gt;2b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49" name="Text Box 9"/>
          <p:cNvSpPr txBox="1">
            <a:spLocks noChangeArrowheads="1"/>
          </p:cNvSpPr>
          <p:nvPr/>
        </p:nvSpPr>
        <p:spPr bwMode="auto">
          <a:xfrm>
            <a:off x="6335221" y="3362443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&gt; x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 bwMode="auto">
          <a:xfrm>
            <a:off x="7885252" y="5004643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&lt; x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  <p:sp>
        <p:nvSpPr>
          <p:cNvPr id="59" name="Text Box 11"/>
          <p:cNvSpPr txBox="1">
            <a:spLocks noChangeArrowheads="1"/>
          </p:cNvSpPr>
          <p:nvPr/>
        </p:nvSpPr>
        <p:spPr bwMode="auto">
          <a:xfrm>
            <a:off x="7896827" y="406121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 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= x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分量</a:t>
            </a:r>
          </a:p>
        </p:txBody>
      </p:sp>
      <p:sp>
        <p:nvSpPr>
          <p:cNvPr id="60" name="矩形 59"/>
          <p:cNvSpPr/>
          <p:nvPr/>
        </p:nvSpPr>
        <p:spPr>
          <a:xfrm>
            <a:off x="7880178" y="4415306"/>
            <a:ext cx="3221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=2b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7833882" y="5422303"/>
            <a:ext cx="3221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2a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&lt;2b</a:t>
            </a:r>
            <a:r>
              <a:rPr lang="en-US" altLang="zh-CN" baseline="30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39256" y="3868270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(0,b)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4526237" y="3970278"/>
            <a:ext cx="173084" cy="1898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332572" y="5918919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(a,0)</a:t>
            </a:r>
            <a:endParaRPr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7514434" y="5789432"/>
            <a:ext cx="173084" cy="1898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弧形 62"/>
          <p:cNvSpPr/>
          <p:nvPr/>
        </p:nvSpPr>
        <p:spPr>
          <a:xfrm>
            <a:off x="4004840" y="3646025"/>
            <a:ext cx="1990846" cy="1006998"/>
          </a:xfrm>
          <a:prstGeom prst="arc">
            <a:avLst>
              <a:gd name="adj1" fmla="val 16200000"/>
              <a:gd name="adj2" fmla="val 21013053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7143507" y="5214400"/>
            <a:ext cx="721925" cy="646245"/>
            <a:chOff x="5337858" y="4994480"/>
            <a:chExt cx="721925" cy="646245"/>
          </a:xfrm>
        </p:grpSpPr>
        <p:sp>
          <p:nvSpPr>
            <p:cNvPr id="65" name="椭圆 64"/>
            <p:cNvSpPr/>
            <p:nvPr/>
          </p:nvSpPr>
          <p:spPr>
            <a:xfrm>
              <a:off x="5491548" y="5345038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5771278" y="5346960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493484" y="5080739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/>
            <p:cNvCxnSpPr/>
            <p:nvPr/>
          </p:nvCxnSpPr>
          <p:spPr>
            <a:xfrm flipV="1">
              <a:off x="5337858" y="5152663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5339783" y="5420813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rot="5400000">
              <a:off x="5245259" y="5310853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rot="5400000">
              <a:off x="5524984" y="5324353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5712102" y="5318572"/>
              <a:ext cx="0" cy="18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椭圆中点画法思想分析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第一象限椭圆弧分析：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2314940" y="2913727"/>
            <a:ext cx="78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191" name="直接箭头连接符 190"/>
          <p:cNvCxnSpPr/>
          <p:nvPr/>
        </p:nvCxnSpPr>
        <p:spPr>
          <a:xfrm flipV="1">
            <a:off x="2755876" y="5724477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rot="16200000" flipV="1">
            <a:off x="1453568" y="4436392"/>
            <a:ext cx="259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 206"/>
          <p:cNvSpPr/>
          <p:nvPr/>
        </p:nvSpPr>
        <p:spPr>
          <a:xfrm>
            <a:off x="6597576" y="5716363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629389" y="5718288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7" name="弧形 16"/>
          <p:cNvSpPr/>
          <p:nvPr/>
        </p:nvSpPr>
        <p:spPr>
          <a:xfrm>
            <a:off x="-183269" y="3889090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5000261" y="4467827"/>
            <a:ext cx="540000" cy="5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 flipH="1" flipV="1">
            <a:off x="5287261" y="4027988"/>
            <a:ext cx="720000" cy="72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10800000" flipV="1">
            <a:off x="2777923" y="4745618"/>
            <a:ext cx="2511706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03584" y="44596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00933" y="51445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252486" y="3684612"/>
            <a:ext cx="806500" cy="646245"/>
            <a:chOff x="5116011" y="3869808"/>
            <a:chExt cx="806500" cy="646245"/>
          </a:xfrm>
        </p:grpSpPr>
        <p:sp>
          <p:nvSpPr>
            <p:cNvPr id="31" name="椭圆 30"/>
            <p:cNvSpPr/>
            <p:nvPr/>
          </p:nvSpPr>
          <p:spPr>
            <a:xfrm>
              <a:off x="5547501" y="3954141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549431" y="4222288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271637" y="3956067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/>
            <p:cNvCxnSpPr/>
            <p:nvPr/>
          </p:nvCxnSpPr>
          <p:spPr>
            <a:xfrm flipV="1">
              <a:off x="5116011" y="402799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5117936" y="429614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5023412" y="41861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5303137" y="41996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5536554" y="418232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5737780" y="3996689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5337858" y="4994480"/>
            <a:ext cx="721925" cy="646245"/>
            <a:chOff x="5337858" y="4994480"/>
            <a:chExt cx="721925" cy="646245"/>
          </a:xfrm>
        </p:grpSpPr>
        <p:sp>
          <p:nvSpPr>
            <p:cNvPr id="50" name="椭圆 49"/>
            <p:cNvSpPr/>
            <p:nvPr/>
          </p:nvSpPr>
          <p:spPr>
            <a:xfrm>
              <a:off x="5491548" y="5345038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771278" y="5346960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493484" y="5080739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 flipV="1">
              <a:off x="5337858" y="5152663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5339783" y="5420813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rot="5400000">
              <a:off x="5245259" y="5310853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5400000">
              <a:off x="5524984" y="5324353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5712102" y="5318572"/>
              <a:ext cx="0" cy="18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接连接符 63"/>
          <p:cNvCxnSpPr/>
          <p:nvPr/>
        </p:nvCxnSpPr>
        <p:spPr>
          <a:xfrm>
            <a:off x="7571203" y="1608030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424191" y="2696345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77453" y="1624540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424392" y="1942041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7468135" y="1830889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667553" y="1817386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7458489" y="2562024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766629" y="1451956"/>
            <a:ext cx="1576072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518896" y="2827269"/>
            <a:ext cx="1787670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373867" y="2014301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74" name="直接连接符 73"/>
          <p:cNvCxnSpPr/>
          <p:nvPr/>
        </p:nvCxnSpPr>
        <p:spPr>
          <a:xfrm flipV="1">
            <a:off x="7446130" y="2331069"/>
            <a:ext cx="2533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7672516" y="1994849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9182013" y="4005919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035001" y="5094234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8388263" y="4022429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8035202" y="4339930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8291867" y="4957983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8278363" y="4215275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9069299" y="4959913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176480" y="5296681"/>
            <a:ext cx="1463862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9448281" y="5039964"/>
            <a:ext cx="1752403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984677" y="4412190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86" name="直接连接符 85"/>
          <p:cNvCxnSpPr/>
          <p:nvPr/>
        </p:nvCxnSpPr>
        <p:spPr>
          <a:xfrm flipV="1">
            <a:off x="8802296" y="4972027"/>
            <a:ext cx="0" cy="25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8646718" y="5538630"/>
            <a:ext cx="1848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+0.5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766613" y="2372810"/>
            <a:ext cx="4109013" cy="2696902"/>
            <a:chOff x="7766613" y="2372810"/>
            <a:chExt cx="4109013" cy="2696902"/>
          </a:xfrm>
        </p:grpSpPr>
        <p:cxnSp>
          <p:nvCxnSpPr>
            <p:cNvPr id="90" name="直接连接符 89"/>
            <p:cNvCxnSpPr/>
            <p:nvPr/>
          </p:nvCxnSpPr>
          <p:spPr>
            <a:xfrm>
              <a:off x="7766613" y="2372810"/>
              <a:ext cx="2696901" cy="810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8877782" y="3796496"/>
              <a:ext cx="1632031" cy="1273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/>
            <p:cNvSpPr/>
            <p:nvPr/>
          </p:nvSpPr>
          <p:spPr>
            <a:xfrm>
              <a:off x="9502141" y="3176813"/>
              <a:ext cx="23734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还是根据中点与椭圆弧的位置关系来判断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9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5" grpId="0"/>
      <p:bldP spid="80" grpId="0" animBg="1"/>
      <p:bldP spid="80" grpId="1" animBg="1"/>
      <p:bldP spid="81" grpId="0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椭圆中点</a:t>
            </a:r>
            <a:r>
              <a:rPr lang="en-US" altLang="zh-CN" dirty="0" smtClean="0"/>
              <a:t>Bresenham</a:t>
            </a:r>
            <a:r>
              <a:rPr lang="zh-CN" altLang="en-US" dirty="0" smtClean="0"/>
              <a:t>算法</a:t>
            </a:r>
            <a:endParaRPr lang="zh-CN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2" name="矩形 171"/>
          <p:cNvSpPr/>
          <p:nvPr/>
        </p:nvSpPr>
        <p:spPr>
          <a:xfrm>
            <a:off x="1892206" y="1589153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第一象限椭圆弧上半部分：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2314940" y="2913727"/>
            <a:ext cx="78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191" name="直接箭头连接符 190"/>
          <p:cNvCxnSpPr/>
          <p:nvPr/>
        </p:nvCxnSpPr>
        <p:spPr>
          <a:xfrm flipV="1">
            <a:off x="2755876" y="5724477"/>
            <a:ext cx="4083922" cy="19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rot="16200000" flipV="1">
            <a:off x="1453568" y="4436392"/>
            <a:ext cx="259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 206"/>
          <p:cNvSpPr/>
          <p:nvPr/>
        </p:nvSpPr>
        <p:spPr>
          <a:xfrm>
            <a:off x="6597576" y="5716363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629389" y="5718288"/>
            <a:ext cx="970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7" name="弧形 16"/>
          <p:cNvSpPr/>
          <p:nvPr/>
        </p:nvSpPr>
        <p:spPr>
          <a:xfrm>
            <a:off x="-183269" y="3889090"/>
            <a:ext cx="5901160" cy="3732835"/>
          </a:xfrm>
          <a:prstGeom prst="arc">
            <a:avLst>
              <a:gd name="adj1" fmla="val 16160152"/>
              <a:gd name="adj2" fmla="val 215499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5000261" y="4467827"/>
            <a:ext cx="540000" cy="5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 flipH="1" flipV="1">
            <a:off x="5287261" y="4027988"/>
            <a:ext cx="720000" cy="72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10800000" flipV="1">
            <a:off x="2777923" y="4745618"/>
            <a:ext cx="2511706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03584" y="44596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00933" y="51445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下半部分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8"/>
          <p:cNvGrpSpPr/>
          <p:nvPr/>
        </p:nvGrpSpPr>
        <p:grpSpPr>
          <a:xfrm>
            <a:off x="3252486" y="3684612"/>
            <a:ext cx="806500" cy="646245"/>
            <a:chOff x="5116011" y="3869808"/>
            <a:chExt cx="806500" cy="646245"/>
          </a:xfrm>
        </p:grpSpPr>
        <p:sp>
          <p:nvSpPr>
            <p:cNvPr id="31" name="椭圆 30"/>
            <p:cNvSpPr/>
            <p:nvPr/>
          </p:nvSpPr>
          <p:spPr>
            <a:xfrm>
              <a:off x="5547501" y="3954141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549431" y="4222288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271637" y="3956067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/>
            <p:cNvCxnSpPr/>
            <p:nvPr/>
          </p:nvCxnSpPr>
          <p:spPr>
            <a:xfrm flipV="1">
              <a:off x="5116011" y="402799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5117936" y="4296141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5023412" y="41861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5303137" y="4199681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5536554" y="4182323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5737780" y="3996689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4" name="组合 87"/>
          <p:cNvGrpSpPr/>
          <p:nvPr/>
        </p:nvGrpSpPr>
        <p:grpSpPr>
          <a:xfrm>
            <a:off x="5337858" y="4994480"/>
            <a:ext cx="721925" cy="646245"/>
            <a:chOff x="5337858" y="4994480"/>
            <a:chExt cx="721925" cy="646245"/>
          </a:xfrm>
        </p:grpSpPr>
        <p:sp>
          <p:nvSpPr>
            <p:cNvPr id="50" name="椭圆 49"/>
            <p:cNvSpPr/>
            <p:nvPr/>
          </p:nvSpPr>
          <p:spPr>
            <a:xfrm>
              <a:off x="5491548" y="5345038"/>
              <a:ext cx="132429" cy="145227"/>
            </a:xfrm>
            <a:prstGeom prst="ellipse">
              <a:avLst/>
            </a:prstGeom>
            <a:solidFill>
              <a:srgbClr val="00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771278" y="5346960"/>
              <a:ext cx="132429" cy="145227"/>
            </a:xfrm>
            <a:prstGeom prst="ellipse">
              <a:avLst/>
            </a:prstGeom>
            <a:solidFill>
              <a:srgbClr val="139D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493484" y="5080739"/>
              <a:ext cx="132429" cy="1452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 flipV="1">
              <a:off x="5337858" y="5152663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5339783" y="5420813"/>
              <a:ext cx="72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rot="5400000">
              <a:off x="5245259" y="5310853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5400000">
              <a:off x="5524984" y="5324353"/>
              <a:ext cx="6327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5712102" y="5318572"/>
              <a:ext cx="0" cy="18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接连接符 63"/>
          <p:cNvCxnSpPr/>
          <p:nvPr/>
        </p:nvCxnSpPr>
        <p:spPr>
          <a:xfrm>
            <a:off x="7571203" y="1608030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424191" y="2696345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77453" y="1624540"/>
            <a:ext cx="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424392" y="1942041"/>
            <a:ext cx="14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7468135" y="1830889"/>
            <a:ext cx="220178" cy="241457"/>
          </a:xfrm>
          <a:prstGeom prst="ellipse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667553" y="1817386"/>
            <a:ext cx="220178" cy="24145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7458489" y="2562024"/>
            <a:ext cx="220178" cy="241457"/>
          </a:xfrm>
          <a:prstGeom prst="ellipse">
            <a:avLst/>
          </a:prstGeom>
          <a:solidFill>
            <a:srgbClr val="139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766629" y="1451956"/>
            <a:ext cx="1576072" cy="338554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518896" y="2827269"/>
            <a:ext cx="1787670" cy="338554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-1</a:t>
            </a:r>
            <a:r>
              <a:rPr lang="zh-CN" altLang="en-US" sz="1600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373867" y="2014301"/>
            <a:ext cx="1236980" cy="33718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en-US" sz="16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74" name="直接连接符 73"/>
          <p:cNvCxnSpPr/>
          <p:nvPr/>
        </p:nvCxnSpPr>
        <p:spPr>
          <a:xfrm flipV="1">
            <a:off x="7446130" y="2331069"/>
            <a:ext cx="2533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7672516" y="1994849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M(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+1</a:t>
            </a:r>
            <a:r>
              <a:rPr lang="zh-CN" altLang="en-US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dirty="0" smtClean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-0.5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6795333" y="4450614"/>
            <a:ext cx="1569660" cy="829806"/>
            <a:chOff x="6795333" y="4450614"/>
            <a:chExt cx="1569660" cy="829806"/>
          </a:xfrm>
        </p:grpSpPr>
        <p:sp>
          <p:nvSpPr>
            <p:cNvPr id="63" name="矩形 62"/>
            <p:cNvSpPr/>
            <p:nvPr/>
          </p:nvSpPr>
          <p:spPr>
            <a:xfrm>
              <a:off x="6795333" y="445061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构造判别式：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6806565" y="4911088"/>
              <a:ext cx="14494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d1=F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791737" y="3371658"/>
            <a:ext cx="3185487" cy="855467"/>
            <a:chOff x="6791737" y="3371658"/>
            <a:chExt cx="3185487" cy="855467"/>
          </a:xfrm>
        </p:grpSpPr>
        <p:sp>
          <p:nvSpPr>
            <p:cNvPr id="101" name="矩形 100"/>
            <p:cNvSpPr/>
            <p:nvPr/>
          </p:nvSpPr>
          <p:spPr>
            <a:xfrm>
              <a:off x="6791737" y="3371658"/>
              <a:ext cx="3185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中点坐标带入椭圆隐式方程：</a:t>
              </a:r>
              <a:endParaRPr lang="zh-CN" altLang="en-US" dirty="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6839589" y="3857793"/>
              <a:ext cx="2688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F(x,y)=b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x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+a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y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-a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b="1" baseline="300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7" name="矩形 106"/>
          <p:cNvSpPr/>
          <p:nvPr/>
        </p:nvSpPr>
        <p:spPr>
          <a:xfrm>
            <a:off x="1953850" y="213316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基本判别方法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7685590" y="1979270"/>
            <a:ext cx="1886673" cy="46298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8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2003</Words>
  <Application>Microsoft Office PowerPoint</Application>
  <PresentationFormat>宽屏</PresentationFormat>
  <Paragraphs>415</Paragraphs>
  <Slides>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Microsoft 公式 3.0</vt:lpstr>
      <vt:lpstr>PowerPoint 演示文稿</vt:lpstr>
      <vt:lpstr>提纲</vt:lpstr>
      <vt:lpstr>椭圆中点画法思想分析</vt:lpstr>
      <vt:lpstr>椭圆中点画法思想分析</vt:lpstr>
      <vt:lpstr>椭圆中点画法思想分析</vt:lpstr>
      <vt:lpstr>椭圆中点画法思想分析</vt:lpstr>
      <vt:lpstr>椭圆中点画法思想分析</vt:lpstr>
      <vt:lpstr>椭圆中点画法思想分析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  <vt:lpstr>椭圆中点Bresenham算法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jake</cp:lastModifiedBy>
  <cp:revision>1130</cp:revision>
  <dcterms:created xsi:type="dcterms:W3CDTF">2018-03-21T07:46:00Z</dcterms:created>
  <dcterms:modified xsi:type="dcterms:W3CDTF">2018-11-03T15:02:18Z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